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notesMasterIdLst>
    <p:notesMasterId r:id="rId12"/>
  </p:notesMasterIdLst>
  <p:sldSz cx="14630400" cy="8229600"/>
  <p:notesSz cx="8229600" cy="14630400"/>
  <p:embeddedFontLst>
    <p:embeddedFont>
      <p:font typeface="MuseoModerno Medium"/>
      <p:regular r:id="rId17"/>
    </p:embeddedFont>
    <p:embeddedFont>
      <p:font typeface="MuseoModerno Medium"/>
      <p:regular r:id="rId18"/>
    </p:embeddedFont>
    <p:embeddedFont>
      <p:font typeface="MuseoModerno Medium"/>
      <p:regular r:id="rId19"/>
    </p:embeddedFont>
    <p:embeddedFont>
      <p:font typeface="MuseoModerno Medium"/>
      <p:regular r:id="rId20"/>
    </p:embeddedFont>
    <p:embeddedFont>
      <p:font typeface="Source Sans 3"/>
      <p:regular r:id="rId21"/>
    </p:embeddedFont>
    <p:embeddedFont>
      <p:font typeface="Source Sans 3"/>
      <p:regular r:id="rId22"/>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 Id="rId17" Type="http://schemas.openxmlformats.org/officeDocument/2006/relationships/font" Target="fonts/font1.fntdata"/><Relationship Id="rId18" Type="http://schemas.openxmlformats.org/officeDocument/2006/relationships/font" Target="fonts/font2.fntdata"/><Relationship Id="rId19" Type="http://schemas.openxmlformats.org/officeDocument/2006/relationships/font" Target="fonts/font3.fntdata"/><Relationship Id="rId20" Type="http://schemas.openxmlformats.org/officeDocument/2006/relationships/font" Target="fonts/font4.fntdata"/><Relationship Id="rId21" Type="http://schemas.openxmlformats.org/officeDocument/2006/relationships/font" Target="fonts/font5.fntdata"/><Relationship Id="rId22" Type="http://schemas.openxmlformats.org/officeDocument/2006/relationships/font" Target="fonts/font6.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0-1.png"/><Relationship Id="rId3"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1-1.png"/><Relationship Id="rId3"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9-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0738C"/>
          </a:solidFill>
          <a:ln/>
        </p:spPr>
      </p:sp>
      <p:sp>
        <p:nvSpPr>
          <p:cNvPr id="3" name="Shape 1"/>
          <p:cNvSpPr/>
          <p:nvPr/>
        </p:nvSpPr>
        <p:spPr>
          <a:xfrm>
            <a:off x="0" y="0"/>
            <a:ext cx="14630400" cy="8229600"/>
          </a:xfrm>
          <a:prstGeom prst="rect">
            <a:avLst/>
          </a:prstGeom>
          <a:solidFill>
            <a:srgbClr val="FFFCF5"/>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0738C"/>
          </a:solidFill>
          <a:ln/>
        </p:spPr>
      </p:sp>
      <p:sp>
        <p:nvSpPr>
          <p:cNvPr id="3" name="Shape 1"/>
          <p:cNvSpPr/>
          <p:nvPr/>
        </p:nvSpPr>
        <p:spPr>
          <a:xfrm>
            <a:off x="0" y="0"/>
            <a:ext cx="14630400" cy="8229600"/>
          </a:xfrm>
          <a:prstGeom prst="rect">
            <a:avLst/>
          </a:prstGeom>
          <a:solidFill>
            <a:srgbClr val="FFFCF5"/>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0738C"/>
          </a:solidFill>
          <a:ln/>
        </p:spPr>
      </p:sp>
      <p:sp>
        <p:nvSpPr>
          <p:cNvPr id="3" name="Shape 1"/>
          <p:cNvSpPr/>
          <p:nvPr/>
        </p:nvSpPr>
        <p:spPr>
          <a:xfrm>
            <a:off x="0" y="0"/>
            <a:ext cx="14630400" cy="8229600"/>
          </a:xfrm>
          <a:prstGeom prst="rect">
            <a:avLst/>
          </a:prstGeom>
          <a:solidFill>
            <a:srgbClr val="FFFCF5"/>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0738C"/>
          </a:solidFill>
          <a:ln/>
        </p:spPr>
      </p:sp>
      <p:sp>
        <p:nvSpPr>
          <p:cNvPr id="3" name="Shape 1"/>
          <p:cNvSpPr/>
          <p:nvPr/>
        </p:nvSpPr>
        <p:spPr>
          <a:xfrm>
            <a:off x="0" y="0"/>
            <a:ext cx="14630400" cy="8229600"/>
          </a:xfrm>
          <a:prstGeom prst="rect">
            <a:avLst/>
          </a:prstGeom>
          <a:solidFill>
            <a:srgbClr val="FFFCF5"/>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0738C"/>
          </a:solidFill>
          <a:ln/>
        </p:spPr>
      </p:sp>
      <p:sp>
        <p:nvSpPr>
          <p:cNvPr id="3" name="Shape 1"/>
          <p:cNvSpPr/>
          <p:nvPr/>
        </p:nvSpPr>
        <p:spPr>
          <a:xfrm>
            <a:off x="0" y="0"/>
            <a:ext cx="14630400" cy="8229600"/>
          </a:xfrm>
          <a:prstGeom prst="rect">
            <a:avLst/>
          </a:prstGeom>
          <a:solidFill>
            <a:srgbClr val="FFFCF5"/>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0738C"/>
          </a:solidFill>
          <a:ln/>
        </p:spPr>
      </p:sp>
      <p:sp>
        <p:nvSpPr>
          <p:cNvPr id="3" name="Shape 1"/>
          <p:cNvSpPr/>
          <p:nvPr/>
        </p:nvSpPr>
        <p:spPr>
          <a:xfrm>
            <a:off x="0" y="0"/>
            <a:ext cx="14630400" cy="8229600"/>
          </a:xfrm>
          <a:prstGeom prst="rect">
            <a:avLst/>
          </a:prstGeom>
          <a:solidFill>
            <a:srgbClr val="FFFCF5"/>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0738C"/>
          </a:solidFill>
          <a:ln/>
        </p:spPr>
      </p:sp>
      <p:sp>
        <p:nvSpPr>
          <p:cNvPr id="3" name="Shape 1"/>
          <p:cNvSpPr/>
          <p:nvPr/>
        </p:nvSpPr>
        <p:spPr>
          <a:xfrm>
            <a:off x="0" y="0"/>
            <a:ext cx="14630400" cy="8229600"/>
          </a:xfrm>
          <a:prstGeom prst="rect">
            <a:avLst/>
          </a:prstGeom>
          <a:solidFill>
            <a:srgbClr val="FFFCF5"/>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0738C"/>
          </a:solidFill>
          <a:ln/>
        </p:spPr>
      </p:sp>
      <p:sp>
        <p:nvSpPr>
          <p:cNvPr id="3" name="Shape 1"/>
          <p:cNvSpPr/>
          <p:nvPr/>
        </p:nvSpPr>
        <p:spPr>
          <a:xfrm>
            <a:off x="0" y="0"/>
            <a:ext cx="14630400" cy="8229600"/>
          </a:xfrm>
          <a:prstGeom prst="rect">
            <a:avLst/>
          </a:prstGeom>
          <a:solidFill>
            <a:srgbClr val="FFFCF5"/>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0738C"/>
          </a:solidFill>
          <a:ln/>
        </p:spPr>
      </p:sp>
      <p:sp>
        <p:nvSpPr>
          <p:cNvPr id="3" name="Shape 1"/>
          <p:cNvSpPr/>
          <p:nvPr/>
        </p:nvSpPr>
        <p:spPr>
          <a:xfrm>
            <a:off x="0" y="0"/>
            <a:ext cx="14630400" cy="8229600"/>
          </a:xfrm>
          <a:prstGeom prst="rect">
            <a:avLst/>
          </a:prstGeom>
          <a:solidFill>
            <a:srgbClr val="FFFCF5"/>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0738C"/>
          </a:solidFill>
          <a:ln/>
        </p:spPr>
      </p:sp>
      <p:sp>
        <p:nvSpPr>
          <p:cNvPr id="3" name="Shape 1"/>
          <p:cNvSpPr/>
          <p:nvPr/>
        </p:nvSpPr>
        <p:spPr>
          <a:xfrm>
            <a:off x="0" y="0"/>
            <a:ext cx="14630400" cy="8229600"/>
          </a:xfrm>
          <a:prstGeom prst="rect">
            <a:avLst/>
          </a:prstGeom>
          <a:solidFill>
            <a:srgbClr val="FFFCF5"/>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image" Target="../media/image-10-2.svg"/><Relationship Id="rId3" Type="http://schemas.openxmlformats.org/officeDocument/2006/relationships/image" Target="../media/image-10-3.png"/><Relationship Id="rId4" Type="http://schemas.openxmlformats.org/officeDocument/2006/relationships/image" Target="../media/image-10-4.svg"/><Relationship Id="rId5" Type="http://schemas.openxmlformats.org/officeDocument/2006/relationships/image" Target="../media/image-10-5.png"/><Relationship Id="rId6" Type="http://schemas.openxmlformats.org/officeDocument/2006/relationships/image" Target="../media/image-10-6.svg"/><Relationship Id="rId7" Type="http://schemas.openxmlformats.org/officeDocument/2006/relationships/image" Target="../media/image-10-7.png"/><Relationship Id="rId8" Type="http://schemas.openxmlformats.org/officeDocument/2006/relationships/image" Target="../media/image-10-8.svg"/><Relationship Id="rId9" Type="http://schemas.openxmlformats.org/officeDocument/2006/relationships/image" Target="../media/image-10-9.png"/><Relationship Id="rId10" Type="http://schemas.openxmlformats.org/officeDocument/2006/relationships/image" Target="../media/image-10-10.svg"/><Relationship Id="rId11" Type="http://schemas.openxmlformats.org/officeDocument/2006/relationships/slideLayout" Target="../slideLayouts/slideLayout11.xml"/><Relationship Id="rId12"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4.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6.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7.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8.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4" Type="http://schemas.openxmlformats.org/officeDocument/2006/relationships/image" Target="../media/image-8-4.png"/><Relationship Id="rId5" Type="http://schemas.openxmlformats.org/officeDocument/2006/relationships/slideLayout" Target="../slideLayouts/slideLayout9.xml"/><Relationship Id="rId6"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slideLayout" Target="../slideLayouts/slideLayout10.xml"/><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2510076"/>
            <a:ext cx="7556421" cy="1417558"/>
          </a:xfrm>
          <a:prstGeom prst="rect">
            <a:avLst/>
          </a:prstGeom>
          <a:noFill/>
          <a:ln/>
        </p:spPr>
        <p:txBody>
          <a:bodyPr wrap="square" lIns="0" tIns="0" rIns="0" bIns="0" rtlCol="0" anchor="t"/>
          <a:lstStyle/>
          <a:p>
            <a:pPr algn="l" indent="0" marL="0">
              <a:lnSpc>
                <a:spcPts val="5550"/>
              </a:lnSpc>
              <a:buNone/>
            </a:pPr>
            <a:r>
              <a:rPr lang="en-US" sz="4450" dirty="0">
                <a:solidFill>
                  <a:srgbClr val="124E73"/>
                </a:solidFill>
                <a:latin typeface="MuseoModerno Medium" pitchFamily="34" charset="0"/>
                <a:ea typeface="MuseoModerno Medium" pitchFamily="34" charset="-122"/>
                <a:cs typeface="MuseoModerno Medium" pitchFamily="34" charset="-120"/>
              </a:rPr>
              <a:t>Customer Shopping Behavior Analysis</a:t>
            </a:r>
            <a:endParaRPr lang="en-US" sz="4450" dirty="0"/>
          </a:p>
        </p:txBody>
      </p:sp>
      <p:sp>
        <p:nvSpPr>
          <p:cNvPr id="4" name="Text 1"/>
          <p:cNvSpPr/>
          <p:nvPr/>
        </p:nvSpPr>
        <p:spPr>
          <a:xfrm>
            <a:off x="6280190" y="4267795"/>
            <a:ext cx="7556421" cy="1451610"/>
          </a:xfrm>
          <a:prstGeom prst="rect">
            <a:avLst/>
          </a:prstGeom>
          <a:noFill/>
          <a:ln/>
        </p:spPr>
        <p:txBody>
          <a:bodyPr wrap="square" lIns="0" tIns="0" rIns="0" bIns="0" rtlCol="0" anchor="t"/>
          <a:lstStyle/>
          <a:p>
            <a:pPr algn="l" indent="0" marL="0">
              <a:lnSpc>
                <a:spcPts val="2850"/>
              </a:lnSpc>
              <a:buNone/>
            </a:pPr>
            <a:r>
              <a:rPr lang="en-US" sz="1750" dirty="0">
                <a:solidFill>
                  <a:srgbClr val="2B4150"/>
                </a:solidFill>
                <a:latin typeface="Source Sans 3" pitchFamily="34" charset="0"/>
                <a:ea typeface="Source Sans 3" pitchFamily="34" charset="-122"/>
                <a:cs typeface="Source Sans 3" pitchFamily="34" charset="-120"/>
              </a:rPr>
              <a:t>This project analyzes customer shopping behavior using transactional data from 3,900 purchases. Our goal is to uncover insights into spending patterns, customer segments, product preferences, and subscription behavior to guide strategic business decisions.</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69620" y="604718"/>
            <a:ext cx="7549753" cy="687110"/>
          </a:xfrm>
          <a:prstGeom prst="rect">
            <a:avLst/>
          </a:prstGeom>
          <a:noFill/>
          <a:ln/>
        </p:spPr>
        <p:txBody>
          <a:bodyPr wrap="none" lIns="0" tIns="0" rIns="0" bIns="0" rtlCol="0" anchor="t"/>
          <a:lstStyle/>
          <a:p>
            <a:pPr algn="l" indent="0" marL="0">
              <a:lnSpc>
                <a:spcPts val="5400"/>
              </a:lnSpc>
              <a:buNone/>
            </a:pPr>
            <a:r>
              <a:rPr lang="en-US" sz="4300" dirty="0">
                <a:solidFill>
                  <a:srgbClr val="124E73"/>
                </a:solidFill>
                <a:latin typeface="MuseoModerno Medium" pitchFamily="34" charset="0"/>
                <a:ea typeface="MuseoModerno Medium" pitchFamily="34" charset="-122"/>
                <a:cs typeface="MuseoModerno Medium" pitchFamily="34" charset="-120"/>
              </a:rPr>
              <a:t>Business Recommendations</a:t>
            </a:r>
            <a:endParaRPr lang="en-US" sz="4300" dirty="0"/>
          </a:p>
        </p:txBody>
      </p:sp>
      <p:pic>
        <p:nvPicPr>
          <p:cNvPr id="3" name="Image 0"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852011" y="1738253"/>
            <a:ext cx="329803" cy="329803"/>
          </a:xfrm>
          <a:prstGeom prst="rect">
            <a:avLst/>
          </a:prstGeom>
        </p:spPr>
      </p:pic>
      <p:sp>
        <p:nvSpPr>
          <p:cNvPr id="4" name="Text 1"/>
          <p:cNvSpPr/>
          <p:nvPr/>
        </p:nvSpPr>
        <p:spPr>
          <a:xfrm>
            <a:off x="1484114" y="1731526"/>
            <a:ext cx="2748796" cy="343614"/>
          </a:xfrm>
          <a:prstGeom prst="rect">
            <a:avLst/>
          </a:prstGeom>
          <a:noFill/>
          <a:ln/>
        </p:spPr>
        <p:txBody>
          <a:bodyPr wrap="none" lIns="0" tIns="0" rIns="0" bIns="0" rtlCol="0" anchor="t"/>
          <a:lstStyle/>
          <a:p>
            <a:pPr algn="l" indent="0" marL="0">
              <a:lnSpc>
                <a:spcPts val="2700"/>
              </a:lnSpc>
              <a:buNone/>
            </a:pPr>
            <a:r>
              <a:rPr lang="en-US" sz="2150" dirty="0">
                <a:solidFill>
                  <a:srgbClr val="2B4150"/>
                </a:solidFill>
                <a:latin typeface="MuseoModerno Medium" pitchFamily="34" charset="0"/>
                <a:ea typeface="MuseoModerno Medium" pitchFamily="34" charset="-122"/>
                <a:cs typeface="MuseoModerno Medium" pitchFamily="34" charset="-120"/>
              </a:rPr>
              <a:t>Loyalty Programs</a:t>
            </a:r>
            <a:endParaRPr lang="en-US" sz="2150" dirty="0"/>
          </a:p>
        </p:txBody>
      </p:sp>
      <p:sp>
        <p:nvSpPr>
          <p:cNvPr id="5" name="Text 2"/>
          <p:cNvSpPr/>
          <p:nvPr/>
        </p:nvSpPr>
        <p:spPr>
          <a:xfrm>
            <a:off x="1484114" y="2207062"/>
            <a:ext cx="12376666" cy="351830"/>
          </a:xfrm>
          <a:prstGeom prst="rect">
            <a:avLst/>
          </a:prstGeom>
          <a:noFill/>
          <a:ln/>
        </p:spPr>
        <p:txBody>
          <a:bodyPr wrap="none" lIns="0" tIns="0" rIns="0" bIns="0" rtlCol="0" anchor="t"/>
          <a:lstStyle/>
          <a:p>
            <a:pPr algn="l" indent="0" marL="0">
              <a:lnSpc>
                <a:spcPts val="2750"/>
              </a:lnSpc>
              <a:buNone/>
            </a:pPr>
            <a:r>
              <a:rPr lang="en-US" sz="1700" dirty="0">
                <a:solidFill>
                  <a:srgbClr val="2B4150"/>
                </a:solidFill>
                <a:latin typeface="Source Sans 3" pitchFamily="34" charset="0"/>
                <a:ea typeface="Source Sans 3" pitchFamily="34" charset="-122"/>
                <a:cs typeface="Source Sans 3" pitchFamily="34" charset="-120"/>
              </a:rPr>
              <a:t>Implement tiered programs for high-value customer retention.</a:t>
            </a:r>
            <a:endParaRPr lang="en-US" sz="1700" dirty="0"/>
          </a:p>
        </p:txBody>
      </p:sp>
      <p:pic>
        <p:nvPicPr>
          <p:cNvPr id="6" name="Image 1" descr="preencoded.png">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52011" y="3005316"/>
            <a:ext cx="329803" cy="329803"/>
          </a:xfrm>
          <a:prstGeom prst="rect">
            <a:avLst/>
          </a:prstGeom>
        </p:spPr>
      </p:pic>
      <p:sp>
        <p:nvSpPr>
          <p:cNvPr id="7" name="Text 3"/>
          <p:cNvSpPr/>
          <p:nvPr/>
        </p:nvSpPr>
        <p:spPr>
          <a:xfrm>
            <a:off x="1484114" y="2998589"/>
            <a:ext cx="2972753" cy="343614"/>
          </a:xfrm>
          <a:prstGeom prst="rect">
            <a:avLst/>
          </a:prstGeom>
          <a:noFill/>
          <a:ln/>
        </p:spPr>
        <p:txBody>
          <a:bodyPr wrap="none" lIns="0" tIns="0" rIns="0" bIns="0" rtlCol="0" anchor="t"/>
          <a:lstStyle/>
          <a:p>
            <a:pPr algn="l" indent="0" marL="0">
              <a:lnSpc>
                <a:spcPts val="2700"/>
              </a:lnSpc>
              <a:buNone/>
            </a:pPr>
            <a:r>
              <a:rPr lang="en-US" sz="2150" dirty="0">
                <a:solidFill>
                  <a:srgbClr val="2B4150"/>
                </a:solidFill>
                <a:latin typeface="MuseoModerno Medium" pitchFamily="34" charset="0"/>
                <a:ea typeface="MuseoModerno Medium" pitchFamily="34" charset="-122"/>
                <a:cs typeface="MuseoModerno Medium" pitchFamily="34" charset="-120"/>
              </a:rPr>
              <a:t>Discount Optimization</a:t>
            </a:r>
            <a:endParaRPr lang="en-US" sz="2150" dirty="0"/>
          </a:p>
        </p:txBody>
      </p:sp>
      <p:sp>
        <p:nvSpPr>
          <p:cNvPr id="8" name="Text 4"/>
          <p:cNvSpPr/>
          <p:nvPr/>
        </p:nvSpPr>
        <p:spPr>
          <a:xfrm>
            <a:off x="1484114" y="3474125"/>
            <a:ext cx="12376666" cy="351830"/>
          </a:xfrm>
          <a:prstGeom prst="rect">
            <a:avLst/>
          </a:prstGeom>
          <a:noFill/>
          <a:ln/>
        </p:spPr>
        <p:txBody>
          <a:bodyPr wrap="none" lIns="0" tIns="0" rIns="0" bIns="0" rtlCol="0" anchor="t"/>
          <a:lstStyle/>
          <a:p>
            <a:pPr algn="l" indent="0" marL="0">
              <a:lnSpc>
                <a:spcPts val="2750"/>
              </a:lnSpc>
              <a:buNone/>
            </a:pPr>
            <a:r>
              <a:rPr lang="en-US" sz="1700" dirty="0">
                <a:solidFill>
                  <a:srgbClr val="2B4150"/>
                </a:solidFill>
                <a:latin typeface="Source Sans 3" pitchFamily="34" charset="0"/>
                <a:ea typeface="Source Sans 3" pitchFamily="34" charset="-122"/>
                <a:cs typeface="Source Sans 3" pitchFamily="34" charset="-120"/>
              </a:rPr>
              <a:t>Use category-specific elasticity to refine discounting strategies.</a:t>
            </a:r>
            <a:endParaRPr lang="en-US" sz="1700" dirty="0"/>
          </a:p>
        </p:txBody>
      </p:sp>
      <p:pic>
        <p:nvPicPr>
          <p:cNvPr id="9" name="Image 2" descr="preencoded.png">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52011" y="4272379"/>
            <a:ext cx="329803" cy="329803"/>
          </a:xfrm>
          <a:prstGeom prst="rect">
            <a:avLst/>
          </a:prstGeom>
        </p:spPr>
      </p:pic>
      <p:sp>
        <p:nvSpPr>
          <p:cNvPr id="10" name="Text 5"/>
          <p:cNvSpPr/>
          <p:nvPr/>
        </p:nvSpPr>
        <p:spPr>
          <a:xfrm>
            <a:off x="1484114" y="4265652"/>
            <a:ext cx="2755463" cy="343614"/>
          </a:xfrm>
          <a:prstGeom prst="rect">
            <a:avLst/>
          </a:prstGeom>
          <a:noFill/>
          <a:ln/>
        </p:spPr>
        <p:txBody>
          <a:bodyPr wrap="none" lIns="0" tIns="0" rIns="0" bIns="0" rtlCol="0" anchor="t"/>
          <a:lstStyle/>
          <a:p>
            <a:pPr algn="l" indent="0" marL="0">
              <a:lnSpc>
                <a:spcPts val="2700"/>
              </a:lnSpc>
              <a:buNone/>
            </a:pPr>
            <a:r>
              <a:rPr lang="en-US" sz="2150" dirty="0">
                <a:solidFill>
                  <a:srgbClr val="2B4150"/>
                </a:solidFill>
                <a:latin typeface="MuseoModerno Medium" pitchFamily="34" charset="0"/>
                <a:ea typeface="MuseoModerno Medium" pitchFamily="34" charset="-122"/>
                <a:cs typeface="MuseoModerno Medium" pitchFamily="34" charset="-120"/>
              </a:rPr>
              <a:t>Targeted Campaigns</a:t>
            </a:r>
            <a:endParaRPr lang="en-US" sz="2150" dirty="0"/>
          </a:p>
        </p:txBody>
      </p:sp>
      <p:sp>
        <p:nvSpPr>
          <p:cNvPr id="11" name="Text 6"/>
          <p:cNvSpPr/>
          <p:nvPr/>
        </p:nvSpPr>
        <p:spPr>
          <a:xfrm>
            <a:off x="1484114" y="4741188"/>
            <a:ext cx="12376666" cy="351830"/>
          </a:xfrm>
          <a:prstGeom prst="rect">
            <a:avLst/>
          </a:prstGeom>
          <a:noFill/>
          <a:ln/>
        </p:spPr>
        <p:txBody>
          <a:bodyPr wrap="none" lIns="0" tIns="0" rIns="0" bIns="0" rtlCol="0" anchor="t"/>
          <a:lstStyle/>
          <a:p>
            <a:pPr algn="l" indent="0" marL="0">
              <a:lnSpc>
                <a:spcPts val="2750"/>
              </a:lnSpc>
              <a:buNone/>
            </a:pPr>
            <a:r>
              <a:rPr lang="en-US" sz="1700" dirty="0">
                <a:solidFill>
                  <a:srgbClr val="2B4150"/>
                </a:solidFill>
                <a:latin typeface="Source Sans 3" pitchFamily="34" charset="0"/>
                <a:ea typeface="Source Sans 3" pitchFamily="34" charset="-122"/>
                <a:cs typeface="Source Sans 3" pitchFamily="34" charset="-120"/>
              </a:rPr>
              <a:t>Introduce seasonal campaigns to capture peak demand shifts.</a:t>
            </a:r>
            <a:endParaRPr lang="en-US" sz="1700" dirty="0"/>
          </a:p>
        </p:txBody>
      </p:sp>
      <p:pic>
        <p:nvPicPr>
          <p:cNvPr id="12" name="Image 3" descr="preencoded.png">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52011" y="5539442"/>
            <a:ext cx="329803" cy="329803"/>
          </a:xfrm>
          <a:prstGeom prst="rect">
            <a:avLst/>
          </a:prstGeom>
        </p:spPr>
      </p:pic>
      <p:sp>
        <p:nvSpPr>
          <p:cNvPr id="13" name="Text 7"/>
          <p:cNvSpPr/>
          <p:nvPr/>
        </p:nvSpPr>
        <p:spPr>
          <a:xfrm>
            <a:off x="1484114" y="5532715"/>
            <a:ext cx="2748796" cy="343614"/>
          </a:xfrm>
          <a:prstGeom prst="rect">
            <a:avLst/>
          </a:prstGeom>
          <a:noFill/>
          <a:ln/>
        </p:spPr>
        <p:txBody>
          <a:bodyPr wrap="none" lIns="0" tIns="0" rIns="0" bIns="0" rtlCol="0" anchor="t"/>
          <a:lstStyle/>
          <a:p>
            <a:pPr algn="l" indent="0" marL="0">
              <a:lnSpc>
                <a:spcPts val="2700"/>
              </a:lnSpc>
              <a:buNone/>
            </a:pPr>
            <a:r>
              <a:rPr lang="en-US" sz="2150" dirty="0">
                <a:solidFill>
                  <a:srgbClr val="2B4150"/>
                </a:solidFill>
                <a:latin typeface="MuseoModerno Medium" pitchFamily="34" charset="0"/>
                <a:ea typeface="MuseoModerno Medium" pitchFamily="34" charset="-122"/>
                <a:cs typeface="MuseoModerno Medium" pitchFamily="34" charset="-120"/>
              </a:rPr>
              <a:t>Digital Payments</a:t>
            </a:r>
            <a:endParaRPr lang="en-US" sz="2150" dirty="0"/>
          </a:p>
        </p:txBody>
      </p:sp>
      <p:sp>
        <p:nvSpPr>
          <p:cNvPr id="14" name="Text 8"/>
          <p:cNvSpPr/>
          <p:nvPr/>
        </p:nvSpPr>
        <p:spPr>
          <a:xfrm>
            <a:off x="1484114" y="6008251"/>
            <a:ext cx="12376666" cy="351830"/>
          </a:xfrm>
          <a:prstGeom prst="rect">
            <a:avLst/>
          </a:prstGeom>
          <a:noFill/>
          <a:ln/>
        </p:spPr>
        <p:txBody>
          <a:bodyPr wrap="none" lIns="0" tIns="0" rIns="0" bIns="0" rtlCol="0" anchor="t"/>
          <a:lstStyle/>
          <a:p>
            <a:pPr algn="l" indent="0" marL="0">
              <a:lnSpc>
                <a:spcPts val="2750"/>
              </a:lnSpc>
              <a:buNone/>
            </a:pPr>
            <a:r>
              <a:rPr lang="en-US" sz="1700" dirty="0">
                <a:solidFill>
                  <a:srgbClr val="2B4150"/>
                </a:solidFill>
                <a:latin typeface="Source Sans 3" pitchFamily="34" charset="0"/>
                <a:ea typeface="Source Sans 3" pitchFamily="34" charset="-122"/>
                <a:cs typeface="Source Sans 3" pitchFamily="34" charset="-120"/>
              </a:rPr>
              <a:t>Promote incentives to streamline the checkout experience.</a:t>
            </a:r>
            <a:endParaRPr lang="en-US" sz="1700" dirty="0"/>
          </a:p>
        </p:txBody>
      </p:sp>
      <p:pic>
        <p:nvPicPr>
          <p:cNvPr id="15" name="Image 4" descr="preencoded.png">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52011" y="6806505"/>
            <a:ext cx="329803" cy="329803"/>
          </a:xfrm>
          <a:prstGeom prst="rect">
            <a:avLst/>
          </a:prstGeom>
        </p:spPr>
      </p:pic>
      <p:sp>
        <p:nvSpPr>
          <p:cNvPr id="16" name="Text 9"/>
          <p:cNvSpPr/>
          <p:nvPr/>
        </p:nvSpPr>
        <p:spPr>
          <a:xfrm>
            <a:off x="1484114" y="6799778"/>
            <a:ext cx="2748796" cy="343614"/>
          </a:xfrm>
          <a:prstGeom prst="rect">
            <a:avLst/>
          </a:prstGeom>
          <a:noFill/>
          <a:ln/>
        </p:spPr>
        <p:txBody>
          <a:bodyPr wrap="none" lIns="0" tIns="0" rIns="0" bIns="0" rtlCol="0" anchor="t"/>
          <a:lstStyle/>
          <a:p>
            <a:pPr algn="l" indent="0" marL="0">
              <a:lnSpc>
                <a:spcPts val="2700"/>
              </a:lnSpc>
              <a:buNone/>
            </a:pPr>
            <a:r>
              <a:rPr lang="en-US" sz="2150" dirty="0">
                <a:solidFill>
                  <a:srgbClr val="2B4150"/>
                </a:solidFill>
                <a:latin typeface="MuseoModerno Medium" pitchFamily="34" charset="0"/>
                <a:ea typeface="MuseoModerno Medium" pitchFamily="34" charset="-122"/>
                <a:cs typeface="MuseoModerno Medium" pitchFamily="34" charset="-120"/>
              </a:rPr>
              <a:t>Cross-Selling</a:t>
            </a:r>
            <a:endParaRPr lang="en-US" sz="2150" dirty="0"/>
          </a:p>
        </p:txBody>
      </p:sp>
      <p:sp>
        <p:nvSpPr>
          <p:cNvPr id="17" name="Text 10"/>
          <p:cNvSpPr/>
          <p:nvPr/>
        </p:nvSpPr>
        <p:spPr>
          <a:xfrm>
            <a:off x="1484114" y="7275314"/>
            <a:ext cx="12376666" cy="351830"/>
          </a:xfrm>
          <a:prstGeom prst="rect">
            <a:avLst/>
          </a:prstGeom>
          <a:noFill/>
          <a:ln/>
        </p:spPr>
        <p:txBody>
          <a:bodyPr wrap="none" lIns="0" tIns="0" rIns="0" bIns="0" rtlCol="0" anchor="t"/>
          <a:lstStyle/>
          <a:p>
            <a:pPr algn="l" indent="0" marL="0">
              <a:lnSpc>
                <a:spcPts val="2750"/>
              </a:lnSpc>
              <a:buNone/>
            </a:pPr>
            <a:r>
              <a:rPr lang="en-US" sz="1700" dirty="0">
                <a:solidFill>
                  <a:srgbClr val="2B4150"/>
                </a:solidFill>
                <a:latin typeface="Source Sans 3" pitchFamily="34" charset="0"/>
                <a:ea typeface="Source Sans 3" pitchFamily="34" charset="-122"/>
                <a:cs typeface="Source Sans 3" pitchFamily="34" charset="-120"/>
              </a:rPr>
              <a:t>Explore bundles to increase average order value.</a:t>
            </a:r>
            <a:endParaRPr lang="en-US" sz="17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914757"/>
            <a:ext cx="5670590" cy="708779"/>
          </a:xfrm>
          <a:prstGeom prst="rect">
            <a:avLst/>
          </a:prstGeom>
          <a:noFill/>
          <a:ln/>
        </p:spPr>
        <p:txBody>
          <a:bodyPr wrap="none" lIns="0" tIns="0" rIns="0" bIns="0" rtlCol="0" anchor="t"/>
          <a:lstStyle/>
          <a:p>
            <a:pPr algn="l" indent="0" marL="0">
              <a:lnSpc>
                <a:spcPts val="5550"/>
              </a:lnSpc>
              <a:buNone/>
            </a:pPr>
            <a:r>
              <a:rPr lang="en-US" sz="4450" dirty="0">
                <a:solidFill>
                  <a:srgbClr val="124E73"/>
                </a:solidFill>
                <a:latin typeface="MuseoModerno Medium" pitchFamily="34" charset="0"/>
                <a:ea typeface="MuseoModerno Medium" pitchFamily="34" charset="-122"/>
                <a:cs typeface="MuseoModerno Medium" pitchFamily="34" charset="-120"/>
              </a:rPr>
              <a:t>Project Overview</a:t>
            </a:r>
            <a:endParaRPr lang="en-US" sz="4450" dirty="0"/>
          </a:p>
        </p:txBody>
      </p:sp>
      <p:sp>
        <p:nvSpPr>
          <p:cNvPr id="4" name="Shape 1"/>
          <p:cNvSpPr/>
          <p:nvPr/>
        </p:nvSpPr>
        <p:spPr>
          <a:xfrm>
            <a:off x="6280190" y="2303859"/>
            <a:ext cx="3664744" cy="2403396"/>
          </a:xfrm>
          <a:prstGeom prst="roundRect">
            <a:avLst>
              <a:gd name="adj" fmla="val 6087"/>
            </a:avLst>
          </a:prstGeom>
          <a:solidFill>
            <a:srgbClr val="FFFCF5"/>
          </a:solidFill>
          <a:ln/>
        </p:spPr>
      </p:sp>
      <p:sp>
        <p:nvSpPr>
          <p:cNvPr id="5" name="Shape 2"/>
          <p:cNvSpPr/>
          <p:nvPr/>
        </p:nvSpPr>
        <p:spPr>
          <a:xfrm>
            <a:off x="6280190" y="2273379"/>
            <a:ext cx="3664744" cy="121920"/>
          </a:xfrm>
          <a:prstGeom prst="roundRect">
            <a:avLst>
              <a:gd name="adj" fmla="val 27907"/>
            </a:avLst>
          </a:prstGeom>
          <a:solidFill>
            <a:srgbClr val="325F7B"/>
          </a:solidFill>
          <a:ln/>
        </p:spPr>
      </p:sp>
      <p:sp>
        <p:nvSpPr>
          <p:cNvPr id="6" name="Shape 3"/>
          <p:cNvSpPr/>
          <p:nvPr/>
        </p:nvSpPr>
        <p:spPr>
          <a:xfrm>
            <a:off x="7772340" y="1963698"/>
            <a:ext cx="680442" cy="680442"/>
          </a:xfrm>
          <a:prstGeom prst="roundRect">
            <a:avLst>
              <a:gd name="adj" fmla="val 134383"/>
            </a:avLst>
          </a:prstGeom>
          <a:solidFill>
            <a:srgbClr val="325F7B"/>
          </a:solidFill>
          <a:ln/>
        </p:spPr>
      </p:sp>
      <p:sp>
        <p:nvSpPr>
          <p:cNvPr id="7" name="Text 4"/>
          <p:cNvSpPr/>
          <p:nvPr/>
        </p:nvSpPr>
        <p:spPr>
          <a:xfrm>
            <a:off x="7976414" y="2133838"/>
            <a:ext cx="272177" cy="340162"/>
          </a:xfrm>
          <a:prstGeom prst="rect">
            <a:avLst/>
          </a:prstGeom>
          <a:noFill/>
          <a:ln/>
        </p:spPr>
        <p:txBody>
          <a:bodyPr wrap="none" lIns="0" tIns="0" rIns="0" bIns="0" rtlCol="0" anchor="t"/>
          <a:lstStyle/>
          <a:p>
            <a:pPr algn="l" indent="0" marL="0">
              <a:lnSpc>
                <a:spcPts val="3400"/>
              </a:lnSpc>
              <a:buNone/>
            </a:pPr>
            <a:r>
              <a:rPr lang="en-US" sz="2100" dirty="0">
                <a:solidFill>
                  <a:srgbClr val="FFFFFF"/>
                </a:solidFill>
                <a:latin typeface="MuseoModerno Medium" pitchFamily="34" charset="0"/>
                <a:ea typeface="MuseoModerno Medium" pitchFamily="34" charset="-122"/>
                <a:cs typeface="MuseoModerno Medium" pitchFamily="34" charset="-120"/>
              </a:rPr>
              <a:t>1</a:t>
            </a:r>
            <a:endParaRPr lang="en-US" sz="2100" dirty="0"/>
          </a:p>
        </p:txBody>
      </p:sp>
      <p:sp>
        <p:nvSpPr>
          <p:cNvPr id="8" name="Text 5"/>
          <p:cNvSpPr/>
          <p:nvPr/>
        </p:nvSpPr>
        <p:spPr>
          <a:xfrm>
            <a:off x="6537484" y="2870835"/>
            <a:ext cx="2879884" cy="354330"/>
          </a:xfrm>
          <a:prstGeom prst="rect">
            <a:avLst/>
          </a:prstGeom>
          <a:noFill/>
          <a:ln/>
        </p:spPr>
        <p:txBody>
          <a:bodyPr wrap="none" lIns="0" tIns="0" rIns="0" bIns="0" rtlCol="0" anchor="t"/>
          <a:lstStyle/>
          <a:p>
            <a:pPr algn="l" indent="0" marL="0">
              <a:lnSpc>
                <a:spcPts val="2750"/>
              </a:lnSpc>
              <a:buNone/>
            </a:pPr>
            <a:r>
              <a:rPr lang="en-US" sz="2200" dirty="0">
                <a:solidFill>
                  <a:srgbClr val="2B4150"/>
                </a:solidFill>
                <a:latin typeface="MuseoModerno Medium" pitchFamily="34" charset="0"/>
                <a:ea typeface="MuseoModerno Medium" pitchFamily="34" charset="-122"/>
                <a:cs typeface="MuseoModerno Medium" pitchFamily="34" charset="-120"/>
              </a:rPr>
              <a:t>Data-Driven Insights</a:t>
            </a:r>
            <a:endParaRPr lang="en-US" sz="2200" dirty="0"/>
          </a:p>
        </p:txBody>
      </p:sp>
      <p:sp>
        <p:nvSpPr>
          <p:cNvPr id="9" name="Text 6"/>
          <p:cNvSpPr/>
          <p:nvPr/>
        </p:nvSpPr>
        <p:spPr>
          <a:xfrm>
            <a:off x="6537484" y="3361253"/>
            <a:ext cx="3150156" cy="725805"/>
          </a:xfrm>
          <a:prstGeom prst="rect">
            <a:avLst/>
          </a:prstGeom>
          <a:noFill/>
          <a:ln/>
        </p:spPr>
        <p:txBody>
          <a:bodyPr wrap="square" lIns="0" tIns="0" rIns="0" bIns="0" rtlCol="0" anchor="t"/>
          <a:lstStyle/>
          <a:p>
            <a:pPr algn="l" indent="0" marL="0">
              <a:lnSpc>
                <a:spcPts val="2850"/>
              </a:lnSpc>
              <a:buNone/>
            </a:pPr>
            <a:r>
              <a:rPr lang="en-US" sz="1750" dirty="0">
                <a:solidFill>
                  <a:srgbClr val="2B4150"/>
                </a:solidFill>
                <a:latin typeface="Source Sans 3" pitchFamily="34" charset="0"/>
                <a:ea typeface="Source Sans 3" pitchFamily="34" charset="-122"/>
                <a:cs typeface="Source Sans 3" pitchFamily="34" charset="-120"/>
              </a:rPr>
              <a:t>Analyze 3,900 purchases to understand customer behavior.</a:t>
            </a:r>
            <a:endParaRPr lang="en-US" sz="1750" dirty="0"/>
          </a:p>
        </p:txBody>
      </p:sp>
      <p:sp>
        <p:nvSpPr>
          <p:cNvPr id="10" name="Shape 7"/>
          <p:cNvSpPr/>
          <p:nvPr/>
        </p:nvSpPr>
        <p:spPr>
          <a:xfrm>
            <a:off x="10171748" y="2303859"/>
            <a:ext cx="3664863" cy="2403396"/>
          </a:xfrm>
          <a:prstGeom prst="roundRect">
            <a:avLst>
              <a:gd name="adj" fmla="val 6087"/>
            </a:avLst>
          </a:prstGeom>
          <a:solidFill>
            <a:srgbClr val="FFFCF5"/>
          </a:solidFill>
          <a:ln/>
        </p:spPr>
      </p:sp>
      <p:sp>
        <p:nvSpPr>
          <p:cNvPr id="11" name="Shape 8"/>
          <p:cNvSpPr/>
          <p:nvPr/>
        </p:nvSpPr>
        <p:spPr>
          <a:xfrm>
            <a:off x="10171748" y="2273379"/>
            <a:ext cx="3664863" cy="121920"/>
          </a:xfrm>
          <a:prstGeom prst="roundRect">
            <a:avLst>
              <a:gd name="adj" fmla="val 27907"/>
            </a:avLst>
          </a:prstGeom>
          <a:solidFill>
            <a:srgbClr val="325F7B"/>
          </a:solidFill>
          <a:ln/>
        </p:spPr>
      </p:sp>
      <p:sp>
        <p:nvSpPr>
          <p:cNvPr id="12" name="Shape 9"/>
          <p:cNvSpPr/>
          <p:nvPr/>
        </p:nvSpPr>
        <p:spPr>
          <a:xfrm>
            <a:off x="11663898" y="1963698"/>
            <a:ext cx="680442" cy="680442"/>
          </a:xfrm>
          <a:prstGeom prst="roundRect">
            <a:avLst>
              <a:gd name="adj" fmla="val 134383"/>
            </a:avLst>
          </a:prstGeom>
          <a:solidFill>
            <a:srgbClr val="325F7B"/>
          </a:solidFill>
          <a:ln/>
        </p:spPr>
      </p:sp>
      <p:sp>
        <p:nvSpPr>
          <p:cNvPr id="13" name="Text 10"/>
          <p:cNvSpPr/>
          <p:nvPr/>
        </p:nvSpPr>
        <p:spPr>
          <a:xfrm>
            <a:off x="11867971" y="2133838"/>
            <a:ext cx="272177" cy="340162"/>
          </a:xfrm>
          <a:prstGeom prst="rect">
            <a:avLst/>
          </a:prstGeom>
          <a:noFill/>
          <a:ln/>
        </p:spPr>
        <p:txBody>
          <a:bodyPr wrap="none" lIns="0" tIns="0" rIns="0" bIns="0" rtlCol="0" anchor="t"/>
          <a:lstStyle/>
          <a:p>
            <a:pPr algn="l" indent="0" marL="0">
              <a:lnSpc>
                <a:spcPts val="3400"/>
              </a:lnSpc>
              <a:buNone/>
            </a:pPr>
            <a:r>
              <a:rPr lang="en-US" sz="2100" dirty="0">
                <a:solidFill>
                  <a:srgbClr val="FFFFFF"/>
                </a:solidFill>
                <a:latin typeface="MuseoModerno Medium" pitchFamily="34" charset="0"/>
                <a:ea typeface="MuseoModerno Medium" pitchFamily="34" charset="-122"/>
                <a:cs typeface="MuseoModerno Medium" pitchFamily="34" charset="-120"/>
              </a:rPr>
              <a:t>2</a:t>
            </a:r>
            <a:endParaRPr lang="en-US" sz="2100" dirty="0"/>
          </a:p>
        </p:txBody>
      </p:sp>
      <p:sp>
        <p:nvSpPr>
          <p:cNvPr id="14" name="Text 11"/>
          <p:cNvSpPr/>
          <p:nvPr/>
        </p:nvSpPr>
        <p:spPr>
          <a:xfrm>
            <a:off x="10429042" y="2870835"/>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2B4150"/>
                </a:solidFill>
                <a:latin typeface="MuseoModerno Medium" pitchFamily="34" charset="0"/>
                <a:ea typeface="MuseoModerno Medium" pitchFamily="34" charset="-122"/>
                <a:cs typeface="MuseoModerno Medium" pitchFamily="34" charset="-120"/>
              </a:rPr>
              <a:t>Strategic Guidance</a:t>
            </a:r>
            <a:endParaRPr lang="en-US" sz="2200" dirty="0"/>
          </a:p>
        </p:txBody>
      </p:sp>
      <p:sp>
        <p:nvSpPr>
          <p:cNvPr id="15" name="Text 12"/>
          <p:cNvSpPr/>
          <p:nvPr/>
        </p:nvSpPr>
        <p:spPr>
          <a:xfrm>
            <a:off x="10429042" y="3361253"/>
            <a:ext cx="3150275" cy="1088708"/>
          </a:xfrm>
          <a:prstGeom prst="rect">
            <a:avLst/>
          </a:prstGeom>
          <a:noFill/>
          <a:ln/>
        </p:spPr>
        <p:txBody>
          <a:bodyPr wrap="square" lIns="0" tIns="0" rIns="0" bIns="0" rtlCol="0" anchor="t"/>
          <a:lstStyle/>
          <a:p>
            <a:pPr algn="l" indent="0" marL="0">
              <a:lnSpc>
                <a:spcPts val="2850"/>
              </a:lnSpc>
              <a:buNone/>
            </a:pPr>
            <a:r>
              <a:rPr lang="en-US" sz="1750" dirty="0">
                <a:solidFill>
                  <a:srgbClr val="2B4150"/>
                </a:solidFill>
                <a:latin typeface="Source Sans 3" pitchFamily="34" charset="0"/>
                <a:ea typeface="Source Sans 3" pitchFamily="34" charset="-122"/>
                <a:cs typeface="Source Sans 3" pitchFamily="34" charset="-120"/>
              </a:rPr>
              <a:t>Inform business decisions with findings on spending and preferences.</a:t>
            </a:r>
            <a:endParaRPr lang="en-US" sz="1750" dirty="0"/>
          </a:p>
        </p:txBody>
      </p:sp>
      <p:sp>
        <p:nvSpPr>
          <p:cNvPr id="16" name="Shape 13"/>
          <p:cNvSpPr/>
          <p:nvPr/>
        </p:nvSpPr>
        <p:spPr>
          <a:xfrm>
            <a:off x="6280190" y="5274231"/>
            <a:ext cx="7556421" cy="2040493"/>
          </a:xfrm>
          <a:prstGeom prst="roundRect">
            <a:avLst>
              <a:gd name="adj" fmla="val 7170"/>
            </a:avLst>
          </a:prstGeom>
          <a:solidFill>
            <a:srgbClr val="FFFCF5"/>
          </a:solidFill>
          <a:ln/>
        </p:spPr>
      </p:sp>
      <p:sp>
        <p:nvSpPr>
          <p:cNvPr id="17" name="Shape 14"/>
          <p:cNvSpPr/>
          <p:nvPr/>
        </p:nvSpPr>
        <p:spPr>
          <a:xfrm>
            <a:off x="6280190" y="5243751"/>
            <a:ext cx="7556421" cy="121920"/>
          </a:xfrm>
          <a:prstGeom prst="roundRect">
            <a:avLst>
              <a:gd name="adj" fmla="val 27907"/>
            </a:avLst>
          </a:prstGeom>
          <a:solidFill>
            <a:srgbClr val="325F7B"/>
          </a:solidFill>
          <a:ln/>
        </p:spPr>
      </p:sp>
      <p:sp>
        <p:nvSpPr>
          <p:cNvPr id="18" name="Shape 15"/>
          <p:cNvSpPr/>
          <p:nvPr/>
        </p:nvSpPr>
        <p:spPr>
          <a:xfrm>
            <a:off x="9718179" y="4934069"/>
            <a:ext cx="680442" cy="680442"/>
          </a:xfrm>
          <a:prstGeom prst="roundRect">
            <a:avLst>
              <a:gd name="adj" fmla="val 134383"/>
            </a:avLst>
          </a:prstGeom>
          <a:solidFill>
            <a:srgbClr val="325F7B"/>
          </a:solidFill>
          <a:ln/>
        </p:spPr>
      </p:sp>
      <p:sp>
        <p:nvSpPr>
          <p:cNvPr id="19" name="Text 16"/>
          <p:cNvSpPr/>
          <p:nvPr/>
        </p:nvSpPr>
        <p:spPr>
          <a:xfrm>
            <a:off x="9922252" y="5104209"/>
            <a:ext cx="272177" cy="340162"/>
          </a:xfrm>
          <a:prstGeom prst="rect">
            <a:avLst/>
          </a:prstGeom>
          <a:noFill/>
          <a:ln/>
        </p:spPr>
        <p:txBody>
          <a:bodyPr wrap="none" lIns="0" tIns="0" rIns="0" bIns="0" rtlCol="0" anchor="t"/>
          <a:lstStyle/>
          <a:p>
            <a:pPr algn="l" indent="0" marL="0">
              <a:lnSpc>
                <a:spcPts val="3400"/>
              </a:lnSpc>
              <a:buNone/>
            </a:pPr>
            <a:r>
              <a:rPr lang="en-US" sz="2100" dirty="0">
                <a:solidFill>
                  <a:srgbClr val="FFFFFF"/>
                </a:solidFill>
                <a:latin typeface="MuseoModerno Medium" pitchFamily="34" charset="0"/>
                <a:ea typeface="MuseoModerno Medium" pitchFamily="34" charset="-122"/>
                <a:cs typeface="MuseoModerno Medium" pitchFamily="34" charset="-120"/>
              </a:rPr>
              <a:t>3</a:t>
            </a:r>
            <a:endParaRPr lang="en-US" sz="2100" dirty="0"/>
          </a:p>
        </p:txBody>
      </p:sp>
      <p:sp>
        <p:nvSpPr>
          <p:cNvPr id="20" name="Text 17"/>
          <p:cNvSpPr/>
          <p:nvPr/>
        </p:nvSpPr>
        <p:spPr>
          <a:xfrm>
            <a:off x="6537484" y="5841206"/>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2B4150"/>
                </a:solidFill>
                <a:latin typeface="MuseoModerno Medium" pitchFamily="34" charset="0"/>
                <a:ea typeface="MuseoModerno Medium" pitchFamily="34" charset="-122"/>
                <a:cs typeface="MuseoModerno Medium" pitchFamily="34" charset="-120"/>
              </a:rPr>
              <a:t>Key Areas</a:t>
            </a:r>
            <a:endParaRPr lang="en-US" sz="2200" dirty="0"/>
          </a:p>
        </p:txBody>
      </p:sp>
      <p:sp>
        <p:nvSpPr>
          <p:cNvPr id="21" name="Text 18"/>
          <p:cNvSpPr/>
          <p:nvPr/>
        </p:nvSpPr>
        <p:spPr>
          <a:xfrm>
            <a:off x="6537484" y="6331625"/>
            <a:ext cx="7041832" cy="725805"/>
          </a:xfrm>
          <a:prstGeom prst="rect">
            <a:avLst/>
          </a:prstGeom>
          <a:noFill/>
          <a:ln/>
        </p:spPr>
        <p:txBody>
          <a:bodyPr wrap="square" lIns="0" tIns="0" rIns="0" bIns="0" rtlCol="0" anchor="t"/>
          <a:lstStyle/>
          <a:p>
            <a:pPr algn="l" indent="0" marL="0">
              <a:lnSpc>
                <a:spcPts val="2850"/>
              </a:lnSpc>
              <a:buNone/>
            </a:pPr>
            <a:r>
              <a:rPr lang="en-US" sz="1750" dirty="0">
                <a:solidFill>
                  <a:srgbClr val="2B4150"/>
                </a:solidFill>
                <a:latin typeface="Source Sans 3" pitchFamily="34" charset="0"/>
                <a:ea typeface="Source Sans 3" pitchFamily="34" charset="-122"/>
                <a:cs typeface="Source Sans 3" pitchFamily="34" charset="-120"/>
              </a:rPr>
              <a:t>Focus on spending patterns, segments, product preferences, and subscriptions.</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2325172" y="434340"/>
            <a:ext cx="3944541" cy="493038"/>
          </a:xfrm>
          <a:prstGeom prst="rect">
            <a:avLst/>
          </a:prstGeom>
          <a:noFill/>
          <a:ln/>
        </p:spPr>
        <p:txBody>
          <a:bodyPr wrap="none" lIns="0" tIns="0" rIns="0" bIns="0" rtlCol="0" anchor="t"/>
          <a:lstStyle/>
          <a:p>
            <a:pPr algn="l" indent="0" marL="0">
              <a:lnSpc>
                <a:spcPts val="3850"/>
              </a:lnSpc>
              <a:buNone/>
            </a:pPr>
            <a:r>
              <a:rPr lang="en-US" sz="3100" dirty="0">
                <a:solidFill>
                  <a:srgbClr val="124E73"/>
                </a:solidFill>
                <a:latin typeface="MuseoModerno Medium" pitchFamily="34" charset="0"/>
                <a:ea typeface="MuseoModerno Medium" pitchFamily="34" charset="-122"/>
                <a:cs typeface="MuseoModerno Medium" pitchFamily="34" charset="-120"/>
              </a:rPr>
              <a:t>Dataset Summary</a:t>
            </a:r>
            <a:endParaRPr lang="en-US" sz="3100" dirty="0"/>
          </a:p>
        </p:txBody>
      </p:sp>
      <p:sp>
        <p:nvSpPr>
          <p:cNvPr id="3" name="Text 1"/>
          <p:cNvSpPr/>
          <p:nvPr/>
        </p:nvSpPr>
        <p:spPr>
          <a:xfrm>
            <a:off x="2325172" y="1321713"/>
            <a:ext cx="2366724" cy="295870"/>
          </a:xfrm>
          <a:prstGeom prst="rect">
            <a:avLst/>
          </a:prstGeom>
          <a:noFill/>
          <a:ln/>
        </p:spPr>
        <p:txBody>
          <a:bodyPr wrap="none" lIns="0" tIns="0" rIns="0" bIns="0" rtlCol="0" anchor="t"/>
          <a:lstStyle/>
          <a:p>
            <a:pPr algn="l" indent="0" marL="0">
              <a:lnSpc>
                <a:spcPts val="2300"/>
              </a:lnSpc>
              <a:buNone/>
            </a:pPr>
            <a:r>
              <a:rPr lang="en-US" sz="1850" dirty="0">
                <a:solidFill>
                  <a:srgbClr val="124E73"/>
                </a:solidFill>
                <a:latin typeface="MuseoModerno Medium" pitchFamily="34" charset="0"/>
                <a:ea typeface="MuseoModerno Medium" pitchFamily="34" charset="-122"/>
                <a:cs typeface="MuseoModerno Medium" pitchFamily="34" charset="-120"/>
              </a:rPr>
              <a:t>Key Features</a:t>
            </a:r>
            <a:endParaRPr lang="en-US" sz="1850" dirty="0"/>
          </a:p>
        </p:txBody>
      </p:sp>
      <p:sp>
        <p:nvSpPr>
          <p:cNvPr id="4" name="Text 2"/>
          <p:cNvSpPr/>
          <p:nvPr/>
        </p:nvSpPr>
        <p:spPr>
          <a:xfrm>
            <a:off x="2325172" y="1775341"/>
            <a:ext cx="4797504" cy="252413"/>
          </a:xfrm>
          <a:prstGeom prst="rect">
            <a:avLst/>
          </a:prstGeom>
          <a:noFill/>
          <a:ln/>
        </p:spPr>
        <p:txBody>
          <a:bodyPr wrap="none" lIns="0" tIns="0" rIns="0" bIns="0" rtlCol="0" anchor="t"/>
          <a:lstStyle/>
          <a:p>
            <a:pPr algn="l" marL="342900" indent="-342900">
              <a:lnSpc>
                <a:spcPts val="1950"/>
              </a:lnSpc>
              <a:buSzPct val="100000"/>
              <a:buChar char="•"/>
            </a:pPr>
            <a:r>
              <a:rPr lang="en-US" sz="1200" dirty="0">
                <a:solidFill>
                  <a:srgbClr val="2B4150"/>
                </a:solidFill>
                <a:latin typeface="Source Sans 3" pitchFamily="34" charset="0"/>
                <a:ea typeface="Source Sans 3" pitchFamily="34" charset="-122"/>
                <a:cs typeface="Source Sans 3" pitchFamily="34" charset="-120"/>
              </a:rPr>
              <a:t>Customer demographics (Age, Gender, Location, Subscription Status)</a:t>
            </a:r>
            <a:endParaRPr lang="en-US" sz="1200" dirty="0"/>
          </a:p>
        </p:txBody>
      </p:sp>
      <p:sp>
        <p:nvSpPr>
          <p:cNvPr id="5" name="Text 3"/>
          <p:cNvSpPr/>
          <p:nvPr/>
        </p:nvSpPr>
        <p:spPr>
          <a:xfrm>
            <a:off x="2325172" y="2082879"/>
            <a:ext cx="4797504" cy="252413"/>
          </a:xfrm>
          <a:prstGeom prst="rect">
            <a:avLst/>
          </a:prstGeom>
          <a:noFill/>
          <a:ln/>
        </p:spPr>
        <p:txBody>
          <a:bodyPr wrap="none" lIns="0" tIns="0" rIns="0" bIns="0" rtlCol="0" anchor="t"/>
          <a:lstStyle/>
          <a:p>
            <a:pPr algn="l" marL="342900" indent="-342900">
              <a:lnSpc>
                <a:spcPts val="1950"/>
              </a:lnSpc>
              <a:buSzPct val="100000"/>
              <a:buChar char="•"/>
            </a:pPr>
            <a:r>
              <a:rPr lang="en-US" sz="1200" dirty="0">
                <a:solidFill>
                  <a:srgbClr val="2B4150"/>
                </a:solidFill>
                <a:latin typeface="Source Sans 3" pitchFamily="34" charset="0"/>
                <a:ea typeface="Source Sans 3" pitchFamily="34" charset="-122"/>
                <a:cs typeface="Source Sans 3" pitchFamily="34" charset="-120"/>
              </a:rPr>
              <a:t>Purchase details (Item, Category, Amount, Season, Size, Color)</a:t>
            </a:r>
            <a:endParaRPr lang="en-US" sz="1200" dirty="0"/>
          </a:p>
        </p:txBody>
      </p:sp>
      <p:sp>
        <p:nvSpPr>
          <p:cNvPr id="6" name="Text 4"/>
          <p:cNvSpPr/>
          <p:nvPr/>
        </p:nvSpPr>
        <p:spPr>
          <a:xfrm>
            <a:off x="2325172" y="2390418"/>
            <a:ext cx="4797504" cy="504825"/>
          </a:xfrm>
          <a:prstGeom prst="rect">
            <a:avLst/>
          </a:prstGeom>
          <a:noFill/>
          <a:ln/>
        </p:spPr>
        <p:txBody>
          <a:bodyPr wrap="square" lIns="0" tIns="0" rIns="0" bIns="0" rtlCol="0" anchor="t"/>
          <a:lstStyle/>
          <a:p>
            <a:pPr algn="l" marL="342900" indent="-342900">
              <a:lnSpc>
                <a:spcPts val="1950"/>
              </a:lnSpc>
              <a:buSzPct val="100000"/>
              <a:buChar char="•"/>
            </a:pPr>
            <a:r>
              <a:rPr lang="en-US" sz="1200" dirty="0">
                <a:solidFill>
                  <a:srgbClr val="2B4150"/>
                </a:solidFill>
                <a:latin typeface="Source Sans 3" pitchFamily="34" charset="0"/>
                <a:ea typeface="Source Sans 3" pitchFamily="34" charset="-122"/>
                <a:cs typeface="Source Sans 3" pitchFamily="34" charset="-120"/>
              </a:rPr>
              <a:t>Shopping behavior (Discount, Promo Code, Previous Purchases, Frequency, Review Rating, Shipping Type)</a:t>
            </a:r>
            <a:endParaRPr lang="en-US" sz="1200" dirty="0"/>
          </a:p>
        </p:txBody>
      </p:sp>
      <p:sp>
        <p:nvSpPr>
          <p:cNvPr id="7" name="Text 5"/>
          <p:cNvSpPr/>
          <p:nvPr/>
        </p:nvSpPr>
        <p:spPr>
          <a:xfrm>
            <a:off x="7515106" y="1321713"/>
            <a:ext cx="2366724" cy="295870"/>
          </a:xfrm>
          <a:prstGeom prst="rect">
            <a:avLst/>
          </a:prstGeom>
          <a:noFill/>
          <a:ln/>
        </p:spPr>
        <p:txBody>
          <a:bodyPr wrap="none" lIns="0" tIns="0" rIns="0" bIns="0" rtlCol="0" anchor="t"/>
          <a:lstStyle/>
          <a:p>
            <a:pPr algn="l" indent="0" marL="0">
              <a:lnSpc>
                <a:spcPts val="2300"/>
              </a:lnSpc>
              <a:buNone/>
            </a:pPr>
            <a:r>
              <a:rPr lang="en-US" sz="1850" dirty="0">
                <a:solidFill>
                  <a:srgbClr val="124E73"/>
                </a:solidFill>
                <a:latin typeface="MuseoModerno Medium" pitchFamily="34" charset="0"/>
                <a:ea typeface="MuseoModerno Medium" pitchFamily="34" charset="-122"/>
                <a:cs typeface="MuseoModerno Medium" pitchFamily="34" charset="-120"/>
              </a:rPr>
              <a:t>Data Volume</a:t>
            </a:r>
            <a:endParaRPr lang="en-US" sz="1850" dirty="0"/>
          </a:p>
        </p:txBody>
      </p:sp>
      <p:sp>
        <p:nvSpPr>
          <p:cNvPr id="8" name="Text 6"/>
          <p:cNvSpPr/>
          <p:nvPr/>
        </p:nvSpPr>
        <p:spPr>
          <a:xfrm>
            <a:off x="7515106" y="1775341"/>
            <a:ext cx="4797504" cy="252413"/>
          </a:xfrm>
          <a:prstGeom prst="rect">
            <a:avLst/>
          </a:prstGeom>
          <a:noFill/>
          <a:ln/>
        </p:spPr>
        <p:txBody>
          <a:bodyPr wrap="none" lIns="0" tIns="0" rIns="0" bIns="0" rtlCol="0" anchor="t"/>
          <a:lstStyle/>
          <a:p>
            <a:pPr algn="l" marL="342900" indent="-342900">
              <a:lnSpc>
                <a:spcPts val="1950"/>
              </a:lnSpc>
              <a:buSzPct val="100000"/>
              <a:buChar char="•"/>
            </a:pPr>
            <a:r>
              <a:rPr lang="en-US" sz="1200" dirty="0">
                <a:solidFill>
                  <a:srgbClr val="2B4150"/>
                </a:solidFill>
                <a:latin typeface="Source Sans 3" pitchFamily="34" charset="0"/>
                <a:ea typeface="Source Sans 3" pitchFamily="34" charset="-122"/>
                <a:cs typeface="Source Sans 3" pitchFamily="34" charset="-120"/>
              </a:rPr>
              <a:t>3,900 Rows</a:t>
            </a:r>
            <a:endParaRPr lang="en-US" sz="1200" dirty="0"/>
          </a:p>
        </p:txBody>
      </p:sp>
      <p:sp>
        <p:nvSpPr>
          <p:cNvPr id="9" name="Text 7"/>
          <p:cNvSpPr/>
          <p:nvPr/>
        </p:nvSpPr>
        <p:spPr>
          <a:xfrm>
            <a:off x="7515106" y="2082879"/>
            <a:ext cx="4797504" cy="252413"/>
          </a:xfrm>
          <a:prstGeom prst="rect">
            <a:avLst/>
          </a:prstGeom>
          <a:noFill/>
          <a:ln/>
        </p:spPr>
        <p:txBody>
          <a:bodyPr wrap="none" lIns="0" tIns="0" rIns="0" bIns="0" rtlCol="0" anchor="t"/>
          <a:lstStyle/>
          <a:p>
            <a:pPr algn="l" marL="342900" indent="-342900">
              <a:lnSpc>
                <a:spcPts val="1950"/>
              </a:lnSpc>
              <a:buSzPct val="100000"/>
              <a:buChar char="•"/>
            </a:pPr>
            <a:r>
              <a:rPr lang="en-US" sz="1200" dirty="0">
                <a:solidFill>
                  <a:srgbClr val="2B4150"/>
                </a:solidFill>
                <a:latin typeface="Source Sans 3" pitchFamily="34" charset="0"/>
                <a:ea typeface="Source Sans 3" pitchFamily="34" charset="-122"/>
                <a:cs typeface="Source Sans 3" pitchFamily="34" charset="-120"/>
              </a:rPr>
              <a:t>18 Columns</a:t>
            </a:r>
            <a:endParaRPr lang="en-US" sz="1200" dirty="0"/>
          </a:p>
        </p:txBody>
      </p:sp>
      <p:sp>
        <p:nvSpPr>
          <p:cNvPr id="10" name="Text 8"/>
          <p:cNvSpPr/>
          <p:nvPr/>
        </p:nvSpPr>
        <p:spPr>
          <a:xfrm>
            <a:off x="7515106" y="2390418"/>
            <a:ext cx="4797504" cy="252413"/>
          </a:xfrm>
          <a:prstGeom prst="rect">
            <a:avLst/>
          </a:prstGeom>
          <a:noFill/>
          <a:ln/>
        </p:spPr>
        <p:txBody>
          <a:bodyPr wrap="none" lIns="0" tIns="0" rIns="0" bIns="0" rtlCol="0" anchor="t"/>
          <a:lstStyle/>
          <a:p>
            <a:pPr algn="l" marL="342900" indent="-342900">
              <a:lnSpc>
                <a:spcPts val="1950"/>
              </a:lnSpc>
              <a:buSzPct val="100000"/>
              <a:buChar char="•"/>
            </a:pPr>
            <a:r>
              <a:rPr lang="en-US" sz="1200" dirty="0">
                <a:solidFill>
                  <a:srgbClr val="2B4150"/>
                </a:solidFill>
                <a:latin typeface="Source Sans 3" pitchFamily="34" charset="0"/>
                <a:ea typeface="Source Sans 3" pitchFamily="34" charset="-122"/>
                <a:cs typeface="Source Sans 3" pitchFamily="34" charset="-120"/>
              </a:rPr>
              <a:t>Missing Data: 37 values in Review Rating</a:t>
            </a:r>
            <a:endParaRPr lang="en-US" sz="1200" dirty="0"/>
          </a:p>
        </p:txBody>
      </p:sp>
      <p:pic>
        <p:nvPicPr>
          <p:cNvPr id="11" name="Image 0" descr="preencoded.png">    </p:cNvPr>
          <p:cNvPicPr>
            <a:picLocks noChangeAspect="1"/>
          </p:cNvPicPr>
          <p:nvPr/>
        </p:nvPicPr>
        <p:blipFill>
          <a:blip r:embed="rId1"/>
          <a:stretch>
            <a:fillRect/>
          </a:stretch>
        </p:blipFill>
        <p:spPr>
          <a:xfrm>
            <a:off x="7515106" y="2820233"/>
            <a:ext cx="4797504" cy="4797504"/>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1508879"/>
            <a:ext cx="8835271" cy="708779"/>
          </a:xfrm>
          <a:prstGeom prst="rect">
            <a:avLst/>
          </a:prstGeom>
          <a:noFill/>
          <a:ln/>
        </p:spPr>
        <p:txBody>
          <a:bodyPr wrap="none" lIns="0" tIns="0" rIns="0" bIns="0" rtlCol="0" anchor="t"/>
          <a:lstStyle/>
          <a:p>
            <a:pPr algn="l" indent="0" marL="0">
              <a:lnSpc>
                <a:spcPts val="5550"/>
              </a:lnSpc>
              <a:buNone/>
            </a:pPr>
            <a:r>
              <a:rPr lang="en-US" sz="4450" dirty="0">
                <a:solidFill>
                  <a:srgbClr val="124E73"/>
                </a:solidFill>
                <a:latin typeface="MuseoModerno Medium" pitchFamily="34" charset="0"/>
                <a:ea typeface="MuseoModerno Medium" pitchFamily="34" charset="-122"/>
                <a:cs typeface="MuseoModerno Medium" pitchFamily="34" charset="-120"/>
              </a:rPr>
              <a:t>Exploratory Data Analysis (EDA)</a:t>
            </a:r>
            <a:endParaRPr lang="en-US" sz="4450" dirty="0"/>
          </a:p>
        </p:txBody>
      </p:sp>
      <p:sp>
        <p:nvSpPr>
          <p:cNvPr id="3" name="Text 1"/>
          <p:cNvSpPr/>
          <p:nvPr/>
        </p:nvSpPr>
        <p:spPr>
          <a:xfrm>
            <a:off x="793790" y="2671286"/>
            <a:ext cx="226814" cy="283488"/>
          </a:xfrm>
          <a:prstGeom prst="rect">
            <a:avLst/>
          </a:prstGeom>
          <a:noFill/>
          <a:ln/>
        </p:spPr>
        <p:txBody>
          <a:bodyPr wrap="none" lIns="0" tIns="0" rIns="0" bIns="0" rtlCol="0" anchor="t"/>
          <a:lstStyle/>
          <a:p>
            <a:pPr algn="l" indent="0" marL="0">
              <a:lnSpc>
                <a:spcPts val="2850"/>
              </a:lnSpc>
              <a:buNone/>
            </a:pPr>
            <a:r>
              <a:rPr lang="en-US" sz="1750" dirty="0">
                <a:solidFill>
                  <a:srgbClr val="2B4150"/>
                </a:solidFill>
                <a:latin typeface="MuseoModerno Light" pitchFamily="34" charset="0"/>
                <a:ea typeface="MuseoModerno Light" pitchFamily="34" charset="-122"/>
                <a:cs typeface="MuseoModerno Light" pitchFamily="34" charset="-120"/>
              </a:rPr>
              <a:t>01</a:t>
            </a:r>
            <a:endParaRPr lang="en-US" sz="1750" dirty="0"/>
          </a:p>
        </p:txBody>
      </p:sp>
      <p:sp>
        <p:nvSpPr>
          <p:cNvPr id="4" name="Shape 2"/>
          <p:cNvSpPr/>
          <p:nvPr/>
        </p:nvSpPr>
        <p:spPr>
          <a:xfrm>
            <a:off x="793790" y="3026331"/>
            <a:ext cx="4196358" cy="30480"/>
          </a:xfrm>
          <a:prstGeom prst="rect">
            <a:avLst/>
          </a:prstGeom>
          <a:solidFill>
            <a:srgbClr val="325F7B"/>
          </a:solidFill>
          <a:ln/>
        </p:spPr>
      </p:sp>
      <p:sp>
        <p:nvSpPr>
          <p:cNvPr id="5" name="Text 3"/>
          <p:cNvSpPr/>
          <p:nvPr/>
        </p:nvSpPr>
        <p:spPr>
          <a:xfrm>
            <a:off x="793790" y="3200638"/>
            <a:ext cx="4196358" cy="708660"/>
          </a:xfrm>
          <a:prstGeom prst="rect">
            <a:avLst/>
          </a:prstGeom>
          <a:noFill/>
          <a:ln/>
        </p:spPr>
        <p:txBody>
          <a:bodyPr wrap="square" lIns="0" tIns="0" rIns="0" bIns="0" rtlCol="0" anchor="t"/>
          <a:lstStyle/>
          <a:p>
            <a:pPr algn="l" indent="0" marL="0">
              <a:lnSpc>
                <a:spcPts val="2750"/>
              </a:lnSpc>
              <a:buNone/>
            </a:pPr>
            <a:r>
              <a:rPr lang="en-US" sz="2200" dirty="0">
                <a:solidFill>
                  <a:srgbClr val="2B4150"/>
                </a:solidFill>
                <a:latin typeface="MuseoModerno Medium" pitchFamily="34" charset="0"/>
                <a:ea typeface="MuseoModerno Medium" pitchFamily="34" charset="-122"/>
                <a:cs typeface="MuseoModerno Medium" pitchFamily="34" charset="-120"/>
              </a:rPr>
              <a:t>Data Loading &amp; Initial Exploration</a:t>
            </a:r>
            <a:endParaRPr lang="en-US" sz="2200" dirty="0"/>
          </a:p>
        </p:txBody>
      </p:sp>
      <p:sp>
        <p:nvSpPr>
          <p:cNvPr id="6" name="Text 4"/>
          <p:cNvSpPr/>
          <p:nvPr/>
        </p:nvSpPr>
        <p:spPr>
          <a:xfrm>
            <a:off x="793790" y="4045387"/>
            <a:ext cx="4196358" cy="725805"/>
          </a:xfrm>
          <a:prstGeom prst="rect">
            <a:avLst/>
          </a:prstGeom>
          <a:noFill/>
          <a:ln/>
        </p:spPr>
        <p:txBody>
          <a:bodyPr wrap="square" lIns="0" tIns="0" rIns="0" bIns="0" rtlCol="0" anchor="t"/>
          <a:lstStyle/>
          <a:p>
            <a:pPr algn="l" indent="0" marL="0">
              <a:lnSpc>
                <a:spcPts val="2850"/>
              </a:lnSpc>
              <a:buNone/>
            </a:pPr>
            <a:r>
              <a:rPr lang="en-US" sz="1750" dirty="0">
                <a:solidFill>
                  <a:srgbClr val="2B4150"/>
                </a:solidFill>
                <a:latin typeface="Source Sans 3" pitchFamily="34" charset="0"/>
                <a:ea typeface="Source Sans 3" pitchFamily="34" charset="-122"/>
                <a:cs typeface="Source Sans 3" pitchFamily="34" charset="-120"/>
              </a:rPr>
              <a:t>Imported dataset using pandas; checked structure and summary statistics.</a:t>
            </a:r>
            <a:endParaRPr lang="en-US" sz="1750" dirty="0"/>
          </a:p>
        </p:txBody>
      </p:sp>
      <p:sp>
        <p:nvSpPr>
          <p:cNvPr id="7" name="Text 5"/>
          <p:cNvSpPr/>
          <p:nvPr/>
        </p:nvSpPr>
        <p:spPr>
          <a:xfrm>
            <a:off x="5216962" y="2671286"/>
            <a:ext cx="226814" cy="283488"/>
          </a:xfrm>
          <a:prstGeom prst="rect">
            <a:avLst/>
          </a:prstGeom>
          <a:noFill/>
          <a:ln/>
        </p:spPr>
        <p:txBody>
          <a:bodyPr wrap="none" lIns="0" tIns="0" rIns="0" bIns="0" rtlCol="0" anchor="t"/>
          <a:lstStyle/>
          <a:p>
            <a:pPr algn="l" indent="0" marL="0">
              <a:lnSpc>
                <a:spcPts val="2850"/>
              </a:lnSpc>
              <a:buNone/>
            </a:pPr>
            <a:r>
              <a:rPr lang="en-US" sz="1750" dirty="0">
                <a:solidFill>
                  <a:srgbClr val="2B4150"/>
                </a:solidFill>
                <a:latin typeface="MuseoModerno Light" pitchFamily="34" charset="0"/>
                <a:ea typeface="MuseoModerno Light" pitchFamily="34" charset="-122"/>
                <a:cs typeface="MuseoModerno Light" pitchFamily="34" charset="-120"/>
              </a:rPr>
              <a:t>02</a:t>
            </a:r>
            <a:endParaRPr lang="en-US" sz="1750" dirty="0"/>
          </a:p>
        </p:txBody>
      </p:sp>
      <p:sp>
        <p:nvSpPr>
          <p:cNvPr id="8" name="Shape 6"/>
          <p:cNvSpPr/>
          <p:nvPr/>
        </p:nvSpPr>
        <p:spPr>
          <a:xfrm>
            <a:off x="5216962" y="3026331"/>
            <a:ext cx="4196358" cy="30480"/>
          </a:xfrm>
          <a:prstGeom prst="rect">
            <a:avLst/>
          </a:prstGeom>
          <a:solidFill>
            <a:srgbClr val="325F7B"/>
          </a:solidFill>
          <a:ln/>
        </p:spPr>
      </p:sp>
      <p:sp>
        <p:nvSpPr>
          <p:cNvPr id="9" name="Text 7"/>
          <p:cNvSpPr/>
          <p:nvPr/>
        </p:nvSpPr>
        <p:spPr>
          <a:xfrm>
            <a:off x="5216962" y="3200638"/>
            <a:ext cx="3180278" cy="354330"/>
          </a:xfrm>
          <a:prstGeom prst="rect">
            <a:avLst/>
          </a:prstGeom>
          <a:noFill/>
          <a:ln/>
        </p:spPr>
        <p:txBody>
          <a:bodyPr wrap="none" lIns="0" tIns="0" rIns="0" bIns="0" rtlCol="0" anchor="t"/>
          <a:lstStyle/>
          <a:p>
            <a:pPr algn="l" indent="0" marL="0">
              <a:lnSpc>
                <a:spcPts val="2750"/>
              </a:lnSpc>
              <a:buNone/>
            </a:pPr>
            <a:r>
              <a:rPr lang="en-US" sz="2200" dirty="0">
                <a:solidFill>
                  <a:srgbClr val="2B4150"/>
                </a:solidFill>
                <a:latin typeface="MuseoModerno Medium" pitchFamily="34" charset="0"/>
                <a:ea typeface="MuseoModerno Medium" pitchFamily="34" charset="-122"/>
                <a:cs typeface="MuseoModerno Medium" pitchFamily="34" charset="-120"/>
              </a:rPr>
              <a:t>Missing Data Handling</a:t>
            </a:r>
            <a:endParaRPr lang="en-US" sz="2200" dirty="0"/>
          </a:p>
        </p:txBody>
      </p:sp>
      <p:sp>
        <p:nvSpPr>
          <p:cNvPr id="10" name="Text 8"/>
          <p:cNvSpPr/>
          <p:nvPr/>
        </p:nvSpPr>
        <p:spPr>
          <a:xfrm>
            <a:off x="5216962" y="3691057"/>
            <a:ext cx="4196358" cy="725805"/>
          </a:xfrm>
          <a:prstGeom prst="rect">
            <a:avLst/>
          </a:prstGeom>
          <a:noFill/>
          <a:ln/>
        </p:spPr>
        <p:txBody>
          <a:bodyPr wrap="square" lIns="0" tIns="0" rIns="0" bIns="0" rtlCol="0" anchor="t"/>
          <a:lstStyle/>
          <a:p>
            <a:pPr algn="l" indent="0" marL="0">
              <a:lnSpc>
                <a:spcPts val="2850"/>
              </a:lnSpc>
              <a:buNone/>
            </a:pPr>
            <a:r>
              <a:rPr lang="en-US" sz="1750" dirty="0">
                <a:solidFill>
                  <a:srgbClr val="2B4150"/>
                </a:solidFill>
                <a:latin typeface="Source Sans 3" pitchFamily="34" charset="0"/>
                <a:ea typeface="Source Sans 3" pitchFamily="34" charset="-122"/>
                <a:cs typeface="Source Sans 3" pitchFamily="34" charset="-120"/>
              </a:rPr>
              <a:t>Imputed missing Review Rating values using median per product category.</a:t>
            </a:r>
            <a:endParaRPr lang="en-US" sz="1750" dirty="0"/>
          </a:p>
        </p:txBody>
      </p:sp>
      <p:sp>
        <p:nvSpPr>
          <p:cNvPr id="11" name="Text 9"/>
          <p:cNvSpPr/>
          <p:nvPr/>
        </p:nvSpPr>
        <p:spPr>
          <a:xfrm>
            <a:off x="9640133" y="2671286"/>
            <a:ext cx="226814" cy="283488"/>
          </a:xfrm>
          <a:prstGeom prst="rect">
            <a:avLst/>
          </a:prstGeom>
          <a:noFill/>
          <a:ln/>
        </p:spPr>
        <p:txBody>
          <a:bodyPr wrap="none" lIns="0" tIns="0" rIns="0" bIns="0" rtlCol="0" anchor="t"/>
          <a:lstStyle/>
          <a:p>
            <a:pPr algn="l" indent="0" marL="0">
              <a:lnSpc>
                <a:spcPts val="2850"/>
              </a:lnSpc>
              <a:buNone/>
            </a:pPr>
            <a:r>
              <a:rPr lang="en-US" sz="1750" dirty="0">
                <a:solidFill>
                  <a:srgbClr val="2B4150"/>
                </a:solidFill>
                <a:latin typeface="MuseoModerno Light" pitchFamily="34" charset="0"/>
                <a:ea typeface="MuseoModerno Light" pitchFamily="34" charset="-122"/>
                <a:cs typeface="MuseoModerno Light" pitchFamily="34" charset="-120"/>
              </a:rPr>
              <a:t>03</a:t>
            </a:r>
            <a:endParaRPr lang="en-US" sz="1750" dirty="0"/>
          </a:p>
        </p:txBody>
      </p:sp>
      <p:sp>
        <p:nvSpPr>
          <p:cNvPr id="12" name="Shape 10"/>
          <p:cNvSpPr/>
          <p:nvPr/>
        </p:nvSpPr>
        <p:spPr>
          <a:xfrm>
            <a:off x="9640133" y="3026331"/>
            <a:ext cx="4196358" cy="30480"/>
          </a:xfrm>
          <a:prstGeom prst="rect">
            <a:avLst/>
          </a:prstGeom>
          <a:solidFill>
            <a:srgbClr val="325F7B"/>
          </a:solidFill>
          <a:ln/>
        </p:spPr>
      </p:sp>
      <p:sp>
        <p:nvSpPr>
          <p:cNvPr id="13" name="Text 11"/>
          <p:cNvSpPr/>
          <p:nvPr/>
        </p:nvSpPr>
        <p:spPr>
          <a:xfrm>
            <a:off x="9640133" y="3200638"/>
            <a:ext cx="3329702" cy="354330"/>
          </a:xfrm>
          <a:prstGeom prst="rect">
            <a:avLst/>
          </a:prstGeom>
          <a:noFill/>
          <a:ln/>
        </p:spPr>
        <p:txBody>
          <a:bodyPr wrap="none" lIns="0" tIns="0" rIns="0" bIns="0" rtlCol="0" anchor="t"/>
          <a:lstStyle/>
          <a:p>
            <a:pPr algn="l" indent="0" marL="0">
              <a:lnSpc>
                <a:spcPts val="2750"/>
              </a:lnSpc>
              <a:buNone/>
            </a:pPr>
            <a:r>
              <a:rPr lang="en-US" sz="2200" dirty="0">
                <a:solidFill>
                  <a:srgbClr val="2B4150"/>
                </a:solidFill>
                <a:latin typeface="MuseoModerno Medium" pitchFamily="34" charset="0"/>
                <a:ea typeface="MuseoModerno Medium" pitchFamily="34" charset="-122"/>
                <a:cs typeface="MuseoModerno Medium" pitchFamily="34" charset="-120"/>
              </a:rPr>
              <a:t>Column Standardization</a:t>
            </a:r>
            <a:endParaRPr lang="en-US" sz="2200" dirty="0"/>
          </a:p>
        </p:txBody>
      </p:sp>
      <p:sp>
        <p:nvSpPr>
          <p:cNvPr id="14" name="Text 12"/>
          <p:cNvSpPr/>
          <p:nvPr/>
        </p:nvSpPr>
        <p:spPr>
          <a:xfrm>
            <a:off x="9640133" y="3691057"/>
            <a:ext cx="4196358" cy="725805"/>
          </a:xfrm>
          <a:prstGeom prst="rect">
            <a:avLst/>
          </a:prstGeom>
          <a:noFill/>
          <a:ln/>
        </p:spPr>
        <p:txBody>
          <a:bodyPr wrap="square" lIns="0" tIns="0" rIns="0" bIns="0" rtlCol="0" anchor="t"/>
          <a:lstStyle/>
          <a:p>
            <a:pPr algn="l" indent="0" marL="0">
              <a:lnSpc>
                <a:spcPts val="2850"/>
              </a:lnSpc>
              <a:buNone/>
            </a:pPr>
            <a:r>
              <a:rPr lang="en-US" sz="1750" dirty="0">
                <a:solidFill>
                  <a:srgbClr val="2B4150"/>
                </a:solidFill>
                <a:latin typeface="Source Sans 3" pitchFamily="34" charset="0"/>
                <a:ea typeface="Source Sans 3" pitchFamily="34" charset="-122"/>
                <a:cs typeface="Source Sans 3" pitchFamily="34" charset="-120"/>
              </a:rPr>
              <a:t>Renamed columns to snake_case for readability.</a:t>
            </a:r>
            <a:endParaRPr lang="en-US" sz="1750" dirty="0"/>
          </a:p>
        </p:txBody>
      </p:sp>
      <p:sp>
        <p:nvSpPr>
          <p:cNvPr id="15" name="Text 13"/>
          <p:cNvSpPr/>
          <p:nvPr/>
        </p:nvSpPr>
        <p:spPr>
          <a:xfrm>
            <a:off x="793790" y="5168027"/>
            <a:ext cx="226814" cy="283488"/>
          </a:xfrm>
          <a:prstGeom prst="rect">
            <a:avLst/>
          </a:prstGeom>
          <a:noFill/>
          <a:ln/>
        </p:spPr>
        <p:txBody>
          <a:bodyPr wrap="none" lIns="0" tIns="0" rIns="0" bIns="0" rtlCol="0" anchor="t"/>
          <a:lstStyle/>
          <a:p>
            <a:pPr algn="l" indent="0" marL="0">
              <a:lnSpc>
                <a:spcPts val="2850"/>
              </a:lnSpc>
              <a:buNone/>
            </a:pPr>
            <a:r>
              <a:rPr lang="en-US" sz="1750" dirty="0">
                <a:solidFill>
                  <a:srgbClr val="2B4150"/>
                </a:solidFill>
                <a:latin typeface="MuseoModerno Light" pitchFamily="34" charset="0"/>
                <a:ea typeface="MuseoModerno Light" pitchFamily="34" charset="-122"/>
                <a:cs typeface="MuseoModerno Light" pitchFamily="34" charset="-120"/>
              </a:rPr>
              <a:t>04</a:t>
            </a:r>
            <a:endParaRPr lang="en-US" sz="1750" dirty="0"/>
          </a:p>
        </p:txBody>
      </p:sp>
      <p:sp>
        <p:nvSpPr>
          <p:cNvPr id="16" name="Shape 14"/>
          <p:cNvSpPr/>
          <p:nvPr/>
        </p:nvSpPr>
        <p:spPr>
          <a:xfrm>
            <a:off x="793790" y="5523071"/>
            <a:ext cx="6407944" cy="30480"/>
          </a:xfrm>
          <a:prstGeom prst="rect">
            <a:avLst/>
          </a:prstGeom>
          <a:solidFill>
            <a:srgbClr val="325F7B"/>
          </a:solidFill>
          <a:ln/>
        </p:spPr>
      </p:sp>
      <p:sp>
        <p:nvSpPr>
          <p:cNvPr id="17" name="Text 15"/>
          <p:cNvSpPr/>
          <p:nvPr/>
        </p:nvSpPr>
        <p:spPr>
          <a:xfrm>
            <a:off x="793790" y="5697379"/>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2B4150"/>
                </a:solidFill>
                <a:latin typeface="MuseoModerno Medium" pitchFamily="34" charset="0"/>
                <a:ea typeface="MuseoModerno Medium" pitchFamily="34" charset="-122"/>
                <a:cs typeface="MuseoModerno Medium" pitchFamily="34" charset="-120"/>
              </a:rPr>
              <a:t>Feature Engineering</a:t>
            </a:r>
            <a:endParaRPr lang="en-US" sz="2200" dirty="0"/>
          </a:p>
        </p:txBody>
      </p:sp>
      <p:sp>
        <p:nvSpPr>
          <p:cNvPr id="18" name="Text 16"/>
          <p:cNvSpPr/>
          <p:nvPr/>
        </p:nvSpPr>
        <p:spPr>
          <a:xfrm>
            <a:off x="793790" y="6187797"/>
            <a:ext cx="6407944" cy="362903"/>
          </a:xfrm>
          <a:prstGeom prst="rect">
            <a:avLst/>
          </a:prstGeom>
          <a:noFill/>
          <a:ln/>
        </p:spPr>
        <p:txBody>
          <a:bodyPr wrap="none" lIns="0" tIns="0" rIns="0" bIns="0" rtlCol="0" anchor="t"/>
          <a:lstStyle/>
          <a:p>
            <a:pPr algn="l" indent="0" marL="0">
              <a:lnSpc>
                <a:spcPts val="2850"/>
              </a:lnSpc>
              <a:buNone/>
            </a:pPr>
            <a:r>
              <a:rPr lang="en-US" sz="1750" dirty="0">
                <a:solidFill>
                  <a:srgbClr val="2B4150"/>
                </a:solidFill>
                <a:latin typeface="Source Sans 3" pitchFamily="34" charset="0"/>
                <a:ea typeface="Source Sans 3" pitchFamily="34" charset="-122"/>
                <a:cs typeface="Source Sans 3" pitchFamily="34" charset="-120"/>
              </a:rPr>
              <a:t>Created age_group and purchase_frequency_days columns.</a:t>
            </a:r>
            <a:endParaRPr lang="en-US" sz="1750" dirty="0"/>
          </a:p>
        </p:txBody>
      </p:sp>
      <p:sp>
        <p:nvSpPr>
          <p:cNvPr id="19" name="Text 17"/>
          <p:cNvSpPr/>
          <p:nvPr/>
        </p:nvSpPr>
        <p:spPr>
          <a:xfrm>
            <a:off x="7428548" y="5168027"/>
            <a:ext cx="226814" cy="283488"/>
          </a:xfrm>
          <a:prstGeom prst="rect">
            <a:avLst/>
          </a:prstGeom>
          <a:noFill/>
          <a:ln/>
        </p:spPr>
        <p:txBody>
          <a:bodyPr wrap="none" lIns="0" tIns="0" rIns="0" bIns="0" rtlCol="0" anchor="t"/>
          <a:lstStyle/>
          <a:p>
            <a:pPr algn="l" indent="0" marL="0">
              <a:lnSpc>
                <a:spcPts val="2850"/>
              </a:lnSpc>
              <a:buNone/>
            </a:pPr>
            <a:r>
              <a:rPr lang="en-US" sz="1750" dirty="0">
                <a:solidFill>
                  <a:srgbClr val="2B4150"/>
                </a:solidFill>
                <a:latin typeface="MuseoModerno Light" pitchFamily="34" charset="0"/>
                <a:ea typeface="MuseoModerno Light" pitchFamily="34" charset="-122"/>
                <a:cs typeface="MuseoModerno Light" pitchFamily="34" charset="-120"/>
              </a:rPr>
              <a:t>05</a:t>
            </a:r>
            <a:endParaRPr lang="en-US" sz="1750" dirty="0"/>
          </a:p>
        </p:txBody>
      </p:sp>
      <p:sp>
        <p:nvSpPr>
          <p:cNvPr id="20" name="Shape 18"/>
          <p:cNvSpPr/>
          <p:nvPr/>
        </p:nvSpPr>
        <p:spPr>
          <a:xfrm>
            <a:off x="7428548" y="5523071"/>
            <a:ext cx="6407944" cy="30480"/>
          </a:xfrm>
          <a:prstGeom prst="rect">
            <a:avLst/>
          </a:prstGeom>
          <a:solidFill>
            <a:srgbClr val="325F7B"/>
          </a:solidFill>
          <a:ln/>
        </p:spPr>
      </p:sp>
      <p:sp>
        <p:nvSpPr>
          <p:cNvPr id="21" name="Text 19"/>
          <p:cNvSpPr/>
          <p:nvPr/>
        </p:nvSpPr>
        <p:spPr>
          <a:xfrm>
            <a:off x="7428548" y="5697379"/>
            <a:ext cx="3011686" cy="354330"/>
          </a:xfrm>
          <a:prstGeom prst="rect">
            <a:avLst/>
          </a:prstGeom>
          <a:noFill/>
          <a:ln/>
        </p:spPr>
        <p:txBody>
          <a:bodyPr wrap="none" lIns="0" tIns="0" rIns="0" bIns="0" rtlCol="0" anchor="t"/>
          <a:lstStyle/>
          <a:p>
            <a:pPr algn="l" indent="0" marL="0">
              <a:lnSpc>
                <a:spcPts val="2750"/>
              </a:lnSpc>
              <a:buNone/>
            </a:pPr>
            <a:r>
              <a:rPr lang="en-US" sz="2200" dirty="0">
                <a:solidFill>
                  <a:srgbClr val="2B4150"/>
                </a:solidFill>
                <a:latin typeface="MuseoModerno Medium" pitchFamily="34" charset="0"/>
                <a:ea typeface="MuseoModerno Medium" pitchFamily="34" charset="-122"/>
                <a:cs typeface="MuseoModerno Medium" pitchFamily="34" charset="-120"/>
              </a:rPr>
              <a:t>Database Integration</a:t>
            </a:r>
            <a:endParaRPr lang="en-US" sz="2200" dirty="0"/>
          </a:p>
        </p:txBody>
      </p:sp>
      <p:sp>
        <p:nvSpPr>
          <p:cNvPr id="22" name="Text 20"/>
          <p:cNvSpPr/>
          <p:nvPr/>
        </p:nvSpPr>
        <p:spPr>
          <a:xfrm>
            <a:off x="7428548" y="6187797"/>
            <a:ext cx="6407944" cy="362903"/>
          </a:xfrm>
          <a:prstGeom prst="rect">
            <a:avLst/>
          </a:prstGeom>
          <a:noFill/>
          <a:ln/>
        </p:spPr>
        <p:txBody>
          <a:bodyPr wrap="none" lIns="0" tIns="0" rIns="0" bIns="0" rtlCol="0" anchor="t"/>
          <a:lstStyle/>
          <a:p>
            <a:pPr algn="l" indent="0" marL="0">
              <a:lnSpc>
                <a:spcPts val="2850"/>
              </a:lnSpc>
              <a:buNone/>
            </a:pPr>
            <a:r>
              <a:rPr lang="en-US" sz="1750" dirty="0">
                <a:solidFill>
                  <a:srgbClr val="2B4150"/>
                </a:solidFill>
                <a:latin typeface="Source Sans 3" pitchFamily="34" charset="0"/>
                <a:ea typeface="Source Sans 3" pitchFamily="34" charset="-122"/>
                <a:cs typeface="Source Sans 3" pitchFamily="34" charset="-120"/>
              </a:rPr>
              <a:t>Loaded cleaned data into PostgreSQL for SQL analysis.</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644259"/>
          </a:xfrm>
          <a:prstGeom prst="rect">
            <a:avLst/>
          </a:prstGeom>
        </p:spPr>
      </p:pic>
      <p:sp>
        <p:nvSpPr>
          <p:cNvPr id="3" name="Text 0"/>
          <p:cNvSpPr/>
          <p:nvPr/>
        </p:nvSpPr>
        <p:spPr>
          <a:xfrm>
            <a:off x="740331" y="3408164"/>
            <a:ext cx="9797891" cy="661035"/>
          </a:xfrm>
          <a:prstGeom prst="rect">
            <a:avLst/>
          </a:prstGeom>
          <a:noFill/>
          <a:ln/>
        </p:spPr>
        <p:txBody>
          <a:bodyPr wrap="none" lIns="0" tIns="0" rIns="0" bIns="0" rtlCol="0" anchor="t"/>
          <a:lstStyle/>
          <a:p>
            <a:pPr algn="l" indent="0" marL="0">
              <a:lnSpc>
                <a:spcPts val="5200"/>
              </a:lnSpc>
              <a:buNone/>
            </a:pPr>
            <a:r>
              <a:rPr lang="en-US" sz="4150" dirty="0">
                <a:solidFill>
                  <a:srgbClr val="124E73"/>
                </a:solidFill>
                <a:latin typeface="MuseoModerno Medium" pitchFamily="34" charset="0"/>
                <a:ea typeface="MuseoModerno Medium" pitchFamily="34" charset="-122"/>
                <a:cs typeface="MuseoModerno Medium" pitchFamily="34" charset="-120"/>
              </a:rPr>
              <a:t>SQL Analysis: Key Business Questions</a:t>
            </a:r>
            <a:endParaRPr lang="en-US" sz="4150" dirty="0"/>
          </a:p>
        </p:txBody>
      </p:sp>
      <p:sp>
        <p:nvSpPr>
          <p:cNvPr id="4" name="Shape 1"/>
          <p:cNvSpPr/>
          <p:nvPr/>
        </p:nvSpPr>
        <p:spPr>
          <a:xfrm>
            <a:off x="740331" y="4386501"/>
            <a:ext cx="6469142" cy="1603058"/>
          </a:xfrm>
          <a:prstGeom prst="roundRect">
            <a:avLst>
              <a:gd name="adj" fmla="val 6845"/>
            </a:avLst>
          </a:prstGeom>
          <a:solidFill>
            <a:srgbClr val="FFFCF5"/>
          </a:solidFill>
          <a:ln w="22860">
            <a:solidFill>
              <a:srgbClr val="D9D4C9"/>
            </a:solidFill>
            <a:prstDash val="solid"/>
          </a:ln>
        </p:spPr>
      </p:sp>
      <p:sp>
        <p:nvSpPr>
          <p:cNvPr id="5" name="Shape 2"/>
          <p:cNvSpPr/>
          <p:nvPr/>
        </p:nvSpPr>
        <p:spPr>
          <a:xfrm>
            <a:off x="717471" y="4386501"/>
            <a:ext cx="91440" cy="1603058"/>
          </a:xfrm>
          <a:prstGeom prst="roundRect">
            <a:avLst>
              <a:gd name="adj" fmla="val 34703"/>
            </a:avLst>
          </a:prstGeom>
          <a:solidFill>
            <a:srgbClr val="325F7B"/>
          </a:solidFill>
          <a:ln/>
        </p:spPr>
      </p:sp>
      <p:sp>
        <p:nvSpPr>
          <p:cNvPr id="6" name="Text 3"/>
          <p:cNvSpPr/>
          <p:nvPr/>
        </p:nvSpPr>
        <p:spPr>
          <a:xfrm>
            <a:off x="1043226" y="4620816"/>
            <a:ext cx="2644259" cy="330517"/>
          </a:xfrm>
          <a:prstGeom prst="rect">
            <a:avLst/>
          </a:prstGeom>
          <a:noFill/>
          <a:ln/>
        </p:spPr>
        <p:txBody>
          <a:bodyPr wrap="none" lIns="0" tIns="0" rIns="0" bIns="0" rtlCol="0" anchor="t"/>
          <a:lstStyle/>
          <a:p>
            <a:pPr algn="l" indent="0" marL="0">
              <a:lnSpc>
                <a:spcPts val="2600"/>
              </a:lnSpc>
              <a:buNone/>
            </a:pPr>
            <a:r>
              <a:rPr lang="en-US" sz="2050" dirty="0">
                <a:solidFill>
                  <a:srgbClr val="2B4150"/>
                </a:solidFill>
                <a:latin typeface="MuseoModerno Medium" pitchFamily="34" charset="0"/>
                <a:ea typeface="MuseoModerno Medium" pitchFamily="34" charset="-122"/>
                <a:cs typeface="MuseoModerno Medium" pitchFamily="34" charset="-120"/>
              </a:rPr>
              <a:t>Revenue by Gender</a:t>
            </a:r>
            <a:endParaRPr lang="en-US" sz="2050" dirty="0"/>
          </a:p>
        </p:txBody>
      </p:sp>
      <p:sp>
        <p:nvSpPr>
          <p:cNvPr id="7" name="Text 4"/>
          <p:cNvSpPr/>
          <p:nvPr/>
        </p:nvSpPr>
        <p:spPr>
          <a:xfrm>
            <a:off x="1043226" y="5078254"/>
            <a:ext cx="5931932" cy="338495"/>
          </a:xfrm>
          <a:prstGeom prst="rect">
            <a:avLst/>
          </a:prstGeom>
          <a:noFill/>
          <a:ln/>
        </p:spPr>
        <p:txBody>
          <a:bodyPr wrap="none" lIns="0" tIns="0" rIns="0" bIns="0" rtlCol="0" anchor="t"/>
          <a:lstStyle/>
          <a:p>
            <a:pPr algn="l" indent="0" marL="0">
              <a:lnSpc>
                <a:spcPts val="2650"/>
              </a:lnSpc>
              <a:buNone/>
            </a:pPr>
            <a:r>
              <a:rPr lang="en-US" sz="1650" dirty="0">
                <a:solidFill>
                  <a:srgbClr val="2B4150"/>
                </a:solidFill>
                <a:latin typeface="Source Sans 3" pitchFamily="34" charset="0"/>
                <a:ea typeface="Source Sans 3" pitchFamily="34" charset="-122"/>
                <a:cs typeface="Source Sans 3" pitchFamily="34" charset="-120"/>
              </a:rPr>
              <a:t>Male: $157,890, Female: $75,191</a:t>
            </a:r>
            <a:endParaRPr lang="en-US" sz="1650" dirty="0"/>
          </a:p>
        </p:txBody>
      </p:sp>
      <p:sp>
        <p:nvSpPr>
          <p:cNvPr id="8" name="Shape 5"/>
          <p:cNvSpPr/>
          <p:nvPr/>
        </p:nvSpPr>
        <p:spPr>
          <a:xfrm>
            <a:off x="7420928" y="4386501"/>
            <a:ext cx="6469142" cy="1603058"/>
          </a:xfrm>
          <a:prstGeom prst="roundRect">
            <a:avLst>
              <a:gd name="adj" fmla="val 6845"/>
            </a:avLst>
          </a:prstGeom>
          <a:solidFill>
            <a:srgbClr val="FFFCF5"/>
          </a:solidFill>
          <a:ln w="22860">
            <a:solidFill>
              <a:srgbClr val="D9D4C9"/>
            </a:solidFill>
            <a:prstDash val="solid"/>
          </a:ln>
        </p:spPr>
      </p:sp>
      <p:sp>
        <p:nvSpPr>
          <p:cNvPr id="9" name="Shape 6"/>
          <p:cNvSpPr/>
          <p:nvPr/>
        </p:nvSpPr>
        <p:spPr>
          <a:xfrm>
            <a:off x="7398067" y="4386501"/>
            <a:ext cx="91440" cy="1603058"/>
          </a:xfrm>
          <a:prstGeom prst="roundRect">
            <a:avLst>
              <a:gd name="adj" fmla="val 34703"/>
            </a:avLst>
          </a:prstGeom>
          <a:solidFill>
            <a:srgbClr val="325F7B"/>
          </a:solidFill>
          <a:ln/>
        </p:spPr>
      </p:sp>
      <p:sp>
        <p:nvSpPr>
          <p:cNvPr id="10" name="Text 7"/>
          <p:cNvSpPr/>
          <p:nvPr/>
        </p:nvSpPr>
        <p:spPr>
          <a:xfrm>
            <a:off x="7723823" y="4620816"/>
            <a:ext cx="3859411" cy="330517"/>
          </a:xfrm>
          <a:prstGeom prst="rect">
            <a:avLst/>
          </a:prstGeom>
          <a:noFill/>
          <a:ln/>
        </p:spPr>
        <p:txBody>
          <a:bodyPr wrap="none" lIns="0" tIns="0" rIns="0" bIns="0" rtlCol="0" anchor="t"/>
          <a:lstStyle/>
          <a:p>
            <a:pPr algn="l" indent="0" marL="0">
              <a:lnSpc>
                <a:spcPts val="2600"/>
              </a:lnSpc>
              <a:buNone/>
            </a:pPr>
            <a:r>
              <a:rPr lang="en-US" sz="2050" dirty="0">
                <a:solidFill>
                  <a:srgbClr val="2B4150"/>
                </a:solidFill>
                <a:latin typeface="MuseoModerno Medium" pitchFamily="34" charset="0"/>
                <a:ea typeface="MuseoModerno Medium" pitchFamily="34" charset="-122"/>
                <a:cs typeface="MuseoModerno Medium" pitchFamily="34" charset="-120"/>
              </a:rPr>
              <a:t>High-Spending Discount Users</a:t>
            </a:r>
            <a:endParaRPr lang="en-US" sz="2050" dirty="0"/>
          </a:p>
        </p:txBody>
      </p:sp>
      <p:sp>
        <p:nvSpPr>
          <p:cNvPr id="11" name="Text 8"/>
          <p:cNvSpPr/>
          <p:nvPr/>
        </p:nvSpPr>
        <p:spPr>
          <a:xfrm>
            <a:off x="7723823" y="5078254"/>
            <a:ext cx="5931932" cy="676989"/>
          </a:xfrm>
          <a:prstGeom prst="rect">
            <a:avLst/>
          </a:prstGeom>
          <a:noFill/>
          <a:ln/>
        </p:spPr>
        <p:txBody>
          <a:bodyPr wrap="square" lIns="0" tIns="0" rIns="0" bIns="0" rtlCol="0" anchor="t"/>
          <a:lstStyle/>
          <a:p>
            <a:pPr algn="l" indent="0" marL="0">
              <a:lnSpc>
                <a:spcPts val="2650"/>
              </a:lnSpc>
              <a:buNone/>
            </a:pPr>
            <a:r>
              <a:rPr lang="en-US" sz="1650" dirty="0">
                <a:solidFill>
                  <a:srgbClr val="2B4150"/>
                </a:solidFill>
                <a:latin typeface="Source Sans 3" pitchFamily="34" charset="0"/>
                <a:ea typeface="Source Sans 3" pitchFamily="34" charset="-122"/>
                <a:cs typeface="Source Sans 3" pitchFamily="34" charset="-120"/>
              </a:rPr>
              <a:t>Identified 839 customers who used discounts but spent above average.</a:t>
            </a:r>
            <a:endParaRPr lang="en-US" sz="1650" dirty="0"/>
          </a:p>
        </p:txBody>
      </p:sp>
      <p:sp>
        <p:nvSpPr>
          <p:cNvPr id="12" name="Shape 9"/>
          <p:cNvSpPr/>
          <p:nvPr/>
        </p:nvSpPr>
        <p:spPr>
          <a:xfrm>
            <a:off x="740331" y="6201013"/>
            <a:ext cx="6469142" cy="1264563"/>
          </a:xfrm>
          <a:prstGeom prst="roundRect">
            <a:avLst>
              <a:gd name="adj" fmla="val 8677"/>
            </a:avLst>
          </a:prstGeom>
          <a:solidFill>
            <a:srgbClr val="FFFCF5"/>
          </a:solidFill>
          <a:ln w="22860">
            <a:solidFill>
              <a:srgbClr val="D9D4C9"/>
            </a:solidFill>
            <a:prstDash val="solid"/>
          </a:ln>
        </p:spPr>
      </p:sp>
      <p:sp>
        <p:nvSpPr>
          <p:cNvPr id="13" name="Shape 10"/>
          <p:cNvSpPr/>
          <p:nvPr/>
        </p:nvSpPr>
        <p:spPr>
          <a:xfrm>
            <a:off x="717471" y="6201013"/>
            <a:ext cx="91440" cy="1264563"/>
          </a:xfrm>
          <a:prstGeom prst="roundRect">
            <a:avLst>
              <a:gd name="adj" fmla="val 34703"/>
            </a:avLst>
          </a:prstGeom>
          <a:solidFill>
            <a:srgbClr val="325F7B"/>
          </a:solidFill>
          <a:ln/>
        </p:spPr>
      </p:sp>
      <p:sp>
        <p:nvSpPr>
          <p:cNvPr id="14" name="Text 11"/>
          <p:cNvSpPr/>
          <p:nvPr/>
        </p:nvSpPr>
        <p:spPr>
          <a:xfrm>
            <a:off x="1043226" y="6435328"/>
            <a:ext cx="3198852" cy="330517"/>
          </a:xfrm>
          <a:prstGeom prst="rect">
            <a:avLst/>
          </a:prstGeom>
          <a:noFill/>
          <a:ln/>
        </p:spPr>
        <p:txBody>
          <a:bodyPr wrap="none" lIns="0" tIns="0" rIns="0" bIns="0" rtlCol="0" anchor="t"/>
          <a:lstStyle/>
          <a:p>
            <a:pPr algn="l" indent="0" marL="0">
              <a:lnSpc>
                <a:spcPts val="2600"/>
              </a:lnSpc>
              <a:buNone/>
            </a:pPr>
            <a:r>
              <a:rPr lang="en-US" sz="2050" dirty="0">
                <a:solidFill>
                  <a:srgbClr val="2B4150"/>
                </a:solidFill>
                <a:latin typeface="MuseoModerno Medium" pitchFamily="34" charset="0"/>
                <a:ea typeface="MuseoModerno Medium" pitchFamily="34" charset="-122"/>
                <a:cs typeface="MuseoModerno Medium" pitchFamily="34" charset="-120"/>
              </a:rPr>
              <a:t>Top 5 Products by Rating</a:t>
            </a:r>
            <a:endParaRPr lang="en-US" sz="2050" dirty="0"/>
          </a:p>
        </p:txBody>
      </p:sp>
      <p:sp>
        <p:nvSpPr>
          <p:cNvPr id="15" name="Text 12"/>
          <p:cNvSpPr/>
          <p:nvPr/>
        </p:nvSpPr>
        <p:spPr>
          <a:xfrm>
            <a:off x="1043226" y="6892766"/>
            <a:ext cx="5931932" cy="338495"/>
          </a:xfrm>
          <a:prstGeom prst="rect">
            <a:avLst/>
          </a:prstGeom>
          <a:noFill/>
          <a:ln/>
        </p:spPr>
        <p:txBody>
          <a:bodyPr wrap="none" lIns="0" tIns="0" rIns="0" bIns="0" rtlCol="0" anchor="t"/>
          <a:lstStyle/>
          <a:p>
            <a:pPr algn="l" indent="0" marL="0">
              <a:lnSpc>
                <a:spcPts val="2650"/>
              </a:lnSpc>
              <a:buNone/>
            </a:pPr>
            <a:r>
              <a:rPr lang="en-US" sz="1650" dirty="0">
                <a:solidFill>
                  <a:srgbClr val="2B4150"/>
                </a:solidFill>
                <a:latin typeface="Source Sans 3" pitchFamily="34" charset="0"/>
                <a:ea typeface="Source Sans 3" pitchFamily="34" charset="-122"/>
                <a:cs typeface="Source Sans 3" pitchFamily="34" charset="-120"/>
              </a:rPr>
              <a:t>Gloves (3.86), Sandals (3.84), Boots (3.82), Hat (3.8), Handbag (3.78)</a:t>
            </a:r>
            <a:endParaRPr lang="en-US" sz="1650" dirty="0"/>
          </a:p>
        </p:txBody>
      </p:sp>
      <p:sp>
        <p:nvSpPr>
          <p:cNvPr id="16" name="Shape 13"/>
          <p:cNvSpPr/>
          <p:nvPr/>
        </p:nvSpPr>
        <p:spPr>
          <a:xfrm>
            <a:off x="7420928" y="6201013"/>
            <a:ext cx="6469142" cy="1264563"/>
          </a:xfrm>
          <a:prstGeom prst="roundRect">
            <a:avLst>
              <a:gd name="adj" fmla="val 8677"/>
            </a:avLst>
          </a:prstGeom>
          <a:solidFill>
            <a:srgbClr val="FFFCF5"/>
          </a:solidFill>
          <a:ln w="22860">
            <a:solidFill>
              <a:srgbClr val="D9D4C9"/>
            </a:solidFill>
            <a:prstDash val="solid"/>
          </a:ln>
        </p:spPr>
      </p:sp>
      <p:sp>
        <p:nvSpPr>
          <p:cNvPr id="17" name="Shape 14"/>
          <p:cNvSpPr/>
          <p:nvPr/>
        </p:nvSpPr>
        <p:spPr>
          <a:xfrm>
            <a:off x="7398067" y="6201013"/>
            <a:ext cx="91440" cy="1264563"/>
          </a:xfrm>
          <a:prstGeom prst="roundRect">
            <a:avLst>
              <a:gd name="adj" fmla="val 34703"/>
            </a:avLst>
          </a:prstGeom>
          <a:solidFill>
            <a:srgbClr val="325F7B"/>
          </a:solidFill>
          <a:ln/>
        </p:spPr>
      </p:sp>
      <p:sp>
        <p:nvSpPr>
          <p:cNvPr id="18" name="Text 15"/>
          <p:cNvSpPr/>
          <p:nvPr/>
        </p:nvSpPr>
        <p:spPr>
          <a:xfrm>
            <a:off x="7723823" y="6435328"/>
            <a:ext cx="3381256" cy="330517"/>
          </a:xfrm>
          <a:prstGeom prst="rect">
            <a:avLst/>
          </a:prstGeom>
          <a:noFill/>
          <a:ln/>
        </p:spPr>
        <p:txBody>
          <a:bodyPr wrap="none" lIns="0" tIns="0" rIns="0" bIns="0" rtlCol="0" anchor="t"/>
          <a:lstStyle/>
          <a:p>
            <a:pPr algn="l" indent="0" marL="0">
              <a:lnSpc>
                <a:spcPts val="2600"/>
              </a:lnSpc>
              <a:buNone/>
            </a:pPr>
            <a:r>
              <a:rPr lang="en-US" sz="2050" dirty="0">
                <a:solidFill>
                  <a:srgbClr val="2B4150"/>
                </a:solidFill>
                <a:latin typeface="MuseoModerno Medium" pitchFamily="34" charset="0"/>
                <a:ea typeface="MuseoModerno Medium" pitchFamily="34" charset="-122"/>
                <a:cs typeface="MuseoModerno Medium" pitchFamily="34" charset="-120"/>
              </a:rPr>
              <a:t>Shipping Type Comparison</a:t>
            </a:r>
            <a:endParaRPr lang="en-US" sz="2050" dirty="0"/>
          </a:p>
        </p:txBody>
      </p:sp>
      <p:sp>
        <p:nvSpPr>
          <p:cNvPr id="19" name="Text 16"/>
          <p:cNvSpPr/>
          <p:nvPr/>
        </p:nvSpPr>
        <p:spPr>
          <a:xfrm>
            <a:off x="7723823" y="6892766"/>
            <a:ext cx="5931932" cy="338495"/>
          </a:xfrm>
          <a:prstGeom prst="rect">
            <a:avLst/>
          </a:prstGeom>
          <a:noFill/>
          <a:ln/>
        </p:spPr>
        <p:txBody>
          <a:bodyPr wrap="none" lIns="0" tIns="0" rIns="0" bIns="0" rtlCol="0" anchor="t"/>
          <a:lstStyle/>
          <a:p>
            <a:pPr algn="l" indent="0" marL="0">
              <a:lnSpc>
                <a:spcPts val="2650"/>
              </a:lnSpc>
              <a:buNone/>
            </a:pPr>
            <a:r>
              <a:rPr lang="en-US" sz="1650" dirty="0">
                <a:solidFill>
                  <a:srgbClr val="2B4150"/>
                </a:solidFill>
                <a:latin typeface="Source Sans 3" pitchFamily="34" charset="0"/>
                <a:ea typeface="Source Sans 3" pitchFamily="34" charset="-122"/>
                <a:cs typeface="Source Sans 3" pitchFamily="34" charset="-120"/>
              </a:rPr>
              <a:t>Express: $60.48 avg, Standard: $58.46 avg</a:t>
            </a:r>
            <a:endParaRPr lang="en-US" sz="16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2633782" y="408027"/>
            <a:ext cx="7748111" cy="462558"/>
          </a:xfrm>
          <a:prstGeom prst="rect">
            <a:avLst/>
          </a:prstGeom>
          <a:noFill/>
          <a:ln/>
        </p:spPr>
        <p:txBody>
          <a:bodyPr wrap="none" lIns="0" tIns="0" rIns="0" bIns="0" rtlCol="0" anchor="t"/>
          <a:lstStyle/>
          <a:p>
            <a:pPr algn="l" indent="0" marL="0">
              <a:lnSpc>
                <a:spcPts val="3600"/>
              </a:lnSpc>
              <a:buNone/>
            </a:pPr>
            <a:r>
              <a:rPr lang="en-US" sz="2900" dirty="0">
                <a:solidFill>
                  <a:srgbClr val="124E73"/>
                </a:solidFill>
                <a:latin typeface="MuseoModerno Medium" pitchFamily="34" charset="0"/>
                <a:ea typeface="MuseoModerno Medium" pitchFamily="34" charset="-122"/>
                <a:cs typeface="MuseoModerno Medium" pitchFamily="34" charset="-120"/>
              </a:rPr>
              <a:t>SQL Analysis: Subscription &amp; Segmentation</a:t>
            </a:r>
            <a:endParaRPr lang="en-US" sz="2900" dirty="0"/>
          </a:p>
        </p:txBody>
      </p:sp>
      <p:sp>
        <p:nvSpPr>
          <p:cNvPr id="3" name="Text 1"/>
          <p:cNvSpPr/>
          <p:nvPr/>
        </p:nvSpPr>
        <p:spPr>
          <a:xfrm>
            <a:off x="2633782" y="1240512"/>
            <a:ext cx="3394948" cy="277535"/>
          </a:xfrm>
          <a:prstGeom prst="rect">
            <a:avLst/>
          </a:prstGeom>
          <a:noFill/>
          <a:ln/>
        </p:spPr>
        <p:txBody>
          <a:bodyPr wrap="none" lIns="0" tIns="0" rIns="0" bIns="0" rtlCol="0" anchor="t"/>
          <a:lstStyle/>
          <a:p>
            <a:pPr algn="l" indent="0" marL="0">
              <a:lnSpc>
                <a:spcPts val="2150"/>
              </a:lnSpc>
              <a:buNone/>
            </a:pPr>
            <a:r>
              <a:rPr lang="en-US" sz="1700" dirty="0">
                <a:solidFill>
                  <a:srgbClr val="124E73"/>
                </a:solidFill>
                <a:latin typeface="MuseoModerno Medium" pitchFamily="34" charset="0"/>
                <a:ea typeface="MuseoModerno Medium" pitchFamily="34" charset="-122"/>
                <a:cs typeface="MuseoModerno Medium" pitchFamily="34" charset="-120"/>
              </a:rPr>
              <a:t>Subscribers vs. Non-Subscribers</a:t>
            </a:r>
            <a:endParaRPr lang="en-US" sz="1700" dirty="0"/>
          </a:p>
        </p:txBody>
      </p:sp>
      <p:sp>
        <p:nvSpPr>
          <p:cNvPr id="4" name="Shape 2"/>
          <p:cNvSpPr/>
          <p:nvPr/>
        </p:nvSpPr>
        <p:spPr>
          <a:xfrm>
            <a:off x="2633782" y="1684496"/>
            <a:ext cx="4500801" cy="873919"/>
          </a:xfrm>
          <a:prstGeom prst="roundRect">
            <a:avLst>
              <a:gd name="adj" fmla="val 2541"/>
            </a:avLst>
          </a:prstGeom>
          <a:noFill/>
          <a:ln w="7620">
            <a:solidFill>
              <a:srgbClr val="000000">
                <a:alpha val="8000"/>
              </a:srgbClr>
            </a:solidFill>
            <a:prstDash val="solid"/>
          </a:ln>
        </p:spPr>
      </p:sp>
      <p:sp>
        <p:nvSpPr>
          <p:cNvPr id="5" name="Shape 3"/>
          <p:cNvSpPr/>
          <p:nvPr/>
        </p:nvSpPr>
        <p:spPr>
          <a:xfrm>
            <a:off x="2641402" y="1692116"/>
            <a:ext cx="4485561" cy="429339"/>
          </a:xfrm>
          <a:prstGeom prst="rect">
            <a:avLst/>
          </a:prstGeom>
          <a:solidFill>
            <a:srgbClr val="FFFFFF">
              <a:alpha val="4000"/>
            </a:srgbClr>
          </a:solidFill>
          <a:ln/>
        </p:spPr>
      </p:sp>
      <p:sp>
        <p:nvSpPr>
          <p:cNvPr id="6" name="Text 4"/>
          <p:cNvSpPr/>
          <p:nvPr/>
        </p:nvSpPr>
        <p:spPr>
          <a:xfrm>
            <a:off x="2789634" y="1788438"/>
            <a:ext cx="821531" cy="236696"/>
          </a:xfrm>
          <a:prstGeom prst="rect">
            <a:avLst/>
          </a:prstGeom>
          <a:noFill/>
          <a:ln/>
        </p:spPr>
        <p:txBody>
          <a:bodyPr wrap="none" lIns="0" tIns="0" rIns="0" bIns="0" rtlCol="0" anchor="t"/>
          <a:lstStyle/>
          <a:p>
            <a:pPr algn="l" indent="0" marL="0">
              <a:lnSpc>
                <a:spcPts val="1850"/>
              </a:lnSpc>
              <a:buNone/>
            </a:pPr>
            <a:r>
              <a:rPr lang="en-US" sz="1150" dirty="0">
                <a:solidFill>
                  <a:srgbClr val="2B4150"/>
                </a:solidFill>
                <a:latin typeface="Source Sans 3" pitchFamily="34" charset="0"/>
                <a:ea typeface="Source Sans 3" pitchFamily="34" charset="-122"/>
                <a:cs typeface="Source Sans 3" pitchFamily="34" charset="-120"/>
              </a:rPr>
              <a:t>No</a:t>
            </a:r>
            <a:endParaRPr lang="en-US" sz="1150" dirty="0"/>
          </a:p>
        </p:txBody>
      </p:sp>
      <p:sp>
        <p:nvSpPr>
          <p:cNvPr id="7" name="Text 5"/>
          <p:cNvSpPr/>
          <p:nvPr/>
        </p:nvSpPr>
        <p:spPr>
          <a:xfrm>
            <a:off x="3914775" y="1788438"/>
            <a:ext cx="817721" cy="236696"/>
          </a:xfrm>
          <a:prstGeom prst="rect">
            <a:avLst/>
          </a:prstGeom>
          <a:noFill/>
          <a:ln/>
        </p:spPr>
        <p:txBody>
          <a:bodyPr wrap="none" lIns="0" tIns="0" rIns="0" bIns="0" rtlCol="0" anchor="t"/>
          <a:lstStyle/>
          <a:p>
            <a:pPr algn="l" indent="0" marL="0">
              <a:lnSpc>
                <a:spcPts val="1850"/>
              </a:lnSpc>
              <a:buNone/>
            </a:pPr>
            <a:r>
              <a:rPr lang="en-US" sz="1150" dirty="0">
                <a:solidFill>
                  <a:srgbClr val="2B4150"/>
                </a:solidFill>
                <a:latin typeface="Source Sans 3" pitchFamily="34" charset="0"/>
                <a:ea typeface="Source Sans 3" pitchFamily="34" charset="-122"/>
                <a:cs typeface="Source Sans 3" pitchFamily="34" charset="-120"/>
              </a:rPr>
              <a:t>2847</a:t>
            </a:r>
            <a:endParaRPr lang="en-US" sz="1150" dirty="0"/>
          </a:p>
        </p:txBody>
      </p:sp>
      <p:sp>
        <p:nvSpPr>
          <p:cNvPr id="8" name="Text 6"/>
          <p:cNvSpPr/>
          <p:nvPr/>
        </p:nvSpPr>
        <p:spPr>
          <a:xfrm>
            <a:off x="5036106" y="1788438"/>
            <a:ext cx="817721" cy="236696"/>
          </a:xfrm>
          <a:prstGeom prst="rect">
            <a:avLst/>
          </a:prstGeom>
          <a:noFill/>
          <a:ln/>
        </p:spPr>
        <p:txBody>
          <a:bodyPr wrap="none" lIns="0" tIns="0" rIns="0" bIns="0" rtlCol="0" anchor="t"/>
          <a:lstStyle/>
          <a:p>
            <a:pPr algn="l" indent="0" marL="0">
              <a:lnSpc>
                <a:spcPts val="1850"/>
              </a:lnSpc>
              <a:buNone/>
            </a:pPr>
            <a:r>
              <a:rPr lang="en-US" sz="1150" dirty="0">
                <a:solidFill>
                  <a:srgbClr val="2B4150"/>
                </a:solidFill>
                <a:latin typeface="Source Sans 3" pitchFamily="34" charset="0"/>
                <a:ea typeface="Source Sans 3" pitchFamily="34" charset="-122"/>
                <a:cs typeface="Source Sans 3" pitchFamily="34" charset="-120"/>
              </a:rPr>
              <a:t>$59.87</a:t>
            </a:r>
            <a:endParaRPr lang="en-US" sz="1150" dirty="0"/>
          </a:p>
        </p:txBody>
      </p:sp>
      <p:sp>
        <p:nvSpPr>
          <p:cNvPr id="9" name="Text 7"/>
          <p:cNvSpPr/>
          <p:nvPr/>
        </p:nvSpPr>
        <p:spPr>
          <a:xfrm>
            <a:off x="6157436" y="1788438"/>
            <a:ext cx="821531" cy="236696"/>
          </a:xfrm>
          <a:prstGeom prst="rect">
            <a:avLst/>
          </a:prstGeom>
          <a:noFill/>
          <a:ln/>
        </p:spPr>
        <p:txBody>
          <a:bodyPr wrap="none" lIns="0" tIns="0" rIns="0" bIns="0" rtlCol="0" anchor="t"/>
          <a:lstStyle/>
          <a:p>
            <a:pPr algn="l" indent="0" marL="0">
              <a:lnSpc>
                <a:spcPts val="1850"/>
              </a:lnSpc>
              <a:buNone/>
            </a:pPr>
            <a:r>
              <a:rPr lang="en-US" sz="1150" dirty="0">
                <a:solidFill>
                  <a:srgbClr val="2B4150"/>
                </a:solidFill>
                <a:latin typeface="Source Sans 3" pitchFamily="34" charset="0"/>
                <a:ea typeface="Source Sans 3" pitchFamily="34" charset="-122"/>
                <a:cs typeface="Source Sans 3" pitchFamily="34" charset="-120"/>
              </a:rPr>
              <a:t>$170,436</a:t>
            </a:r>
            <a:endParaRPr lang="en-US" sz="1150" dirty="0"/>
          </a:p>
        </p:txBody>
      </p:sp>
      <p:sp>
        <p:nvSpPr>
          <p:cNvPr id="10" name="Shape 8"/>
          <p:cNvSpPr/>
          <p:nvPr/>
        </p:nvSpPr>
        <p:spPr>
          <a:xfrm>
            <a:off x="2641402" y="2121456"/>
            <a:ext cx="4485561" cy="429339"/>
          </a:xfrm>
          <a:prstGeom prst="rect">
            <a:avLst/>
          </a:prstGeom>
          <a:solidFill>
            <a:srgbClr val="000000">
              <a:alpha val="4000"/>
            </a:srgbClr>
          </a:solidFill>
          <a:ln/>
        </p:spPr>
      </p:sp>
      <p:sp>
        <p:nvSpPr>
          <p:cNvPr id="11" name="Text 9"/>
          <p:cNvSpPr/>
          <p:nvPr/>
        </p:nvSpPr>
        <p:spPr>
          <a:xfrm>
            <a:off x="2789634" y="2217777"/>
            <a:ext cx="821531" cy="236696"/>
          </a:xfrm>
          <a:prstGeom prst="rect">
            <a:avLst/>
          </a:prstGeom>
          <a:noFill/>
          <a:ln/>
        </p:spPr>
        <p:txBody>
          <a:bodyPr wrap="none" lIns="0" tIns="0" rIns="0" bIns="0" rtlCol="0" anchor="t"/>
          <a:lstStyle/>
          <a:p>
            <a:pPr algn="l" indent="0" marL="0">
              <a:lnSpc>
                <a:spcPts val="1850"/>
              </a:lnSpc>
              <a:buNone/>
            </a:pPr>
            <a:r>
              <a:rPr lang="en-US" sz="1150" dirty="0">
                <a:solidFill>
                  <a:srgbClr val="2B4150"/>
                </a:solidFill>
                <a:latin typeface="Source Sans 3" pitchFamily="34" charset="0"/>
                <a:ea typeface="Source Sans 3" pitchFamily="34" charset="-122"/>
                <a:cs typeface="Source Sans 3" pitchFamily="34" charset="-120"/>
              </a:rPr>
              <a:t>Yes</a:t>
            </a:r>
            <a:endParaRPr lang="en-US" sz="1150" dirty="0"/>
          </a:p>
        </p:txBody>
      </p:sp>
      <p:sp>
        <p:nvSpPr>
          <p:cNvPr id="12" name="Text 10"/>
          <p:cNvSpPr/>
          <p:nvPr/>
        </p:nvSpPr>
        <p:spPr>
          <a:xfrm>
            <a:off x="3914775" y="2217777"/>
            <a:ext cx="817721" cy="236696"/>
          </a:xfrm>
          <a:prstGeom prst="rect">
            <a:avLst/>
          </a:prstGeom>
          <a:noFill/>
          <a:ln/>
        </p:spPr>
        <p:txBody>
          <a:bodyPr wrap="none" lIns="0" tIns="0" rIns="0" bIns="0" rtlCol="0" anchor="t"/>
          <a:lstStyle/>
          <a:p>
            <a:pPr algn="l" indent="0" marL="0">
              <a:lnSpc>
                <a:spcPts val="1850"/>
              </a:lnSpc>
              <a:buNone/>
            </a:pPr>
            <a:r>
              <a:rPr lang="en-US" sz="1150" dirty="0">
                <a:solidFill>
                  <a:srgbClr val="2B4150"/>
                </a:solidFill>
                <a:latin typeface="Source Sans 3" pitchFamily="34" charset="0"/>
                <a:ea typeface="Source Sans 3" pitchFamily="34" charset="-122"/>
                <a:cs typeface="Source Sans 3" pitchFamily="34" charset="-120"/>
              </a:rPr>
              <a:t>1053</a:t>
            </a:r>
            <a:endParaRPr lang="en-US" sz="1150" dirty="0"/>
          </a:p>
        </p:txBody>
      </p:sp>
      <p:sp>
        <p:nvSpPr>
          <p:cNvPr id="13" name="Text 11"/>
          <p:cNvSpPr/>
          <p:nvPr/>
        </p:nvSpPr>
        <p:spPr>
          <a:xfrm>
            <a:off x="5036106" y="2217777"/>
            <a:ext cx="817721" cy="236696"/>
          </a:xfrm>
          <a:prstGeom prst="rect">
            <a:avLst/>
          </a:prstGeom>
          <a:noFill/>
          <a:ln/>
        </p:spPr>
        <p:txBody>
          <a:bodyPr wrap="none" lIns="0" tIns="0" rIns="0" bIns="0" rtlCol="0" anchor="t"/>
          <a:lstStyle/>
          <a:p>
            <a:pPr algn="l" indent="0" marL="0">
              <a:lnSpc>
                <a:spcPts val="1850"/>
              </a:lnSpc>
              <a:buNone/>
            </a:pPr>
            <a:r>
              <a:rPr lang="en-US" sz="1150" dirty="0">
                <a:solidFill>
                  <a:srgbClr val="2B4150"/>
                </a:solidFill>
                <a:latin typeface="Source Sans 3" pitchFamily="34" charset="0"/>
                <a:ea typeface="Source Sans 3" pitchFamily="34" charset="-122"/>
                <a:cs typeface="Source Sans 3" pitchFamily="34" charset="-120"/>
              </a:rPr>
              <a:t>$59.49</a:t>
            </a:r>
            <a:endParaRPr lang="en-US" sz="1150" dirty="0"/>
          </a:p>
        </p:txBody>
      </p:sp>
      <p:sp>
        <p:nvSpPr>
          <p:cNvPr id="14" name="Text 12"/>
          <p:cNvSpPr/>
          <p:nvPr/>
        </p:nvSpPr>
        <p:spPr>
          <a:xfrm>
            <a:off x="6157436" y="2217777"/>
            <a:ext cx="821531" cy="236696"/>
          </a:xfrm>
          <a:prstGeom prst="rect">
            <a:avLst/>
          </a:prstGeom>
          <a:noFill/>
          <a:ln/>
        </p:spPr>
        <p:txBody>
          <a:bodyPr wrap="none" lIns="0" tIns="0" rIns="0" bIns="0" rtlCol="0" anchor="t"/>
          <a:lstStyle/>
          <a:p>
            <a:pPr algn="l" indent="0" marL="0">
              <a:lnSpc>
                <a:spcPts val="1850"/>
              </a:lnSpc>
              <a:buNone/>
            </a:pPr>
            <a:r>
              <a:rPr lang="en-US" sz="1150" dirty="0">
                <a:solidFill>
                  <a:srgbClr val="2B4150"/>
                </a:solidFill>
                <a:latin typeface="Source Sans 3" pitchFamily="34" charset="0"/>
                <a:ea typeface="Source Sans 3" pitchFamily="34" charset="-122"/>
                <a:cs typeface="Source Sans 3" pitchFamily="34" charset="-120"/>
              </a:rPr>
              <a:t>$62,645</a:t>
            </a:r>
            <a:endParaRPr lang="en-US" sz="1150" dirty="0"/>
          </a:p>
        </p:txBody>
      </p:sp>
      <p:sp>
        <p:nvSpPr>
          <p:cNvPr id="15" name="Text 13"/>
          <p:cNvSpPr/>
          <p:nvPr/>
        </p:nvSpPr>
        <p:spPr>
          <a:xfrm>
            <a:off x="2633782" y="2724864"/>
            <a:ext cx="3298388" cy="277535"/>
          </a:xfrm>
          <a:prstGeom prst="rect">
            <a:avLst/>
          </a:prstGeom>
          <a:noFill/>
          <a:ln/>
        </p:spPr>
        <p:txBody>
          <a:bodyPr wrap="none" lIns="0" tIns="0" rIns="0" bIns="0" rtlCol="0" anchor="t"/>
          <a:lstStyle/>
          <a:p>
            <a:pPr algn="l" indent="0" marL="0">
              <a:lnSpc>
                <a:spcPts val="2150"/>
              </a:lnSpc>
              <a:buNone/>
            </a:pPr>
            <a:r>
              <a:rPr lang="en-US" sz="1700" dirty="0">
                <a:solidFill>
                  <a:srgbClr val="124E73"/>
                </a:solidFill>
                <a:latin typeface="MuseoModerno Medium" pitchFamily="34" charset="0"/>
                <a:ea typeface="MuseoModerno Medium" pitchFamily="34" charset="-122"/>
                <a:cs typeface="MuseoModerno Medium" pitchFamily="34" charset="-120"/>
              </a:rPr>
              <a:t>Repeat Buyers &amp; Subscriptions</a:t>
            </a:r>
            <a:endParaRPr lang="en-US" sz="1700" dirty="0"/>
          </a:p>
        </p:txBody>
      </p:sp>
      <p:sp>
        <p:nvSpPr>
          <p:cNvPr id="16" name="Text 14"/>
          <p:cNvSpPr/>
          <p:nvPr/>
        </p:nvSpPr>
        <p:spPr>
          <a:xfrm>
            <a:off x="2633782" y="3150394"/>
            <a:ext cx="4500801" cy="236696"/>
          </a:xfrm>
          <a:prstGeom prst="rect">
            <a:avLst/>
          </a:prstGeom>
          <a:noFill/>
          <a:ln/>
        </p:spPr>
        <p:txBody>
          <a:bodyPr wrap="none" lIns="0" tIns="0" rIns="0" bIns="0" rtlCol="0" anchor="t"/>
          <a:lstStyle/>
          <a:p>
            <a:pPr algn="l" indent="0" marL="0">
              <a:lnSpc>
                <a:spcPts val="1850"/>
              </a:lnSpc>
              <a:buNone/>
            </a:pPr>
            <a:r>
              <a:rPr lang="en-US" sz="1150" dirty="0">
                <a:solidFill>
                  <a:srgbClr val="2B4150"/>
                </a:solidFill>
                <a:latin typeface="Source Sans 3" pitchFamily="34" charset="0"/>
                <a:ea typeface="Source Sans 3" pitchFamily="34" charset="-122"/>
                <a:cs typeface="Source Sans 3" pitchFamily="34" charset="-120"/>
              </a:rPr>
              <a:t>Customers with &gt;5 purchases: Yes (958), No (2518)</a:t>
            </a:r>
            <a:endParaRPr lang="en-US" sz="1150" dirty="0"/>
          </a:p>
        </p:txBody>
      </p:sp>
      <p:sp>
        <p:nvSpPr>
          <p:cNvPr id="17" name="Text 15"/>
          <p:cNvSpPr/>
          <p:nvPr/>
        </p:nvSpPr>
        <p:spPr>
          <a:xfrm>
            <a:off x="7503200" y="1240512"/>
            <a:ext cx="2612231" cy="277535"/>
          </a:xfrm>
          <a:prstGeom prst="rect">
            <a:avLst/>
          </a:prstGeom>
          <a:noFill/>
          <a:ln/>
        </p:spPr>
        <p:txBody>
          <a:bodyPr wrap="none" lIns="0" tIns="0" rIns="0" bIns="0" rtlCol="0" anchor="t"/>
          <a:lstStyle/>
          <a:p>
            <a:pPr algn="l" indent="0" marL="0">
              <a:lnSpc>
                <a:spcPts val="2150"/>
              </a:lnSpc>
              <a:buNone/>
            </a:pPr>
            <a:r>
              <a:rPr lang="en-US" sz="1700" dirty="0">
                <a:solidFill>
                  <a:srgbClr val="124E73"/>
                </a:solidFill>
                <a:latin typeface="MuseoModerno Medium" pitchFamily="34" charset="0"/>
                <a:ea typeface="MuseoModerno Medium" pitchFamily="34" charset="-122"/>
                <a:cs typeface="MuseoModerno Medium" pitchFamily="34" charset="-120"/>
              </a:rPr>
              <a:t>Customer Segmentation</a:t>
            </a:r>
            <a:endParaRPr lang="en-US" sz="1700" dirty="0"/>
          </a:p>
        </p:txBody>
      </p:sp>
      <p:sp>
        <p:nvSpPr>
          <p:cNvPr id="18" name="Shape 16"/>
          <p:cNvSpPr/>
          <p:nvPr/>
        </p:nvSpPr>
        <p:spPr>
          <a:xfrm>
            <a:off x="7503200" y="1684496"/>
            <a:ext cx="4500801" cy="1303258"/>
          </a:xfrm>
          <a:prstGeom prst="roundRect">
            <a:avLst>
              <a:gd name="adj" fmla="val 1704"/>
            </a:avLst>
          </a:prstGeom>
          <a:noFill/>
          <a:ln w="7620">
            <a:solidFill>
              <a:srgbClr val="000000">
                <a:alpha val="8000"/>
              </a:srgbClr>
            </a:solidFill>
            <a:prstDash val="solid"/>
          </a:ln>
        </p:spPr>
      </p:sp>
      <p:sp>
        <p:nvSpPr>
          <p:cNvPr id="19" name="Shape 17"/>
          <p:cNvSpPr/>
          <p:nvPr/>
        </p:nvSpPr>
        <p:spPr>
          <a:xfrm>
            <a:off x="7510820" y="1692116"/>
            <a:ext cx="4485561" cy="429339"/>
          </a:xfrm>
          <a:prstGeom prst="rect">
            <a:avLst/>
          </a:prstGeom>
          <a:solidFill>
            <a:srgbClr val="FFFFFF">
              <a:alpha val="4000"/>
            </a:srgbClr>
          </a:solidFill>
          <a:ln/>
        </p:spPr>
      </p:sp>
      <p:sp>
        <p:nvSpPr>
          <p:cNvPr id="20" name="Text 18"/>
          <p:cNvSpPr/>
          <p:nvPr/>
        </p:nvSpPr>
        <p:spPr>
          <a:xfrm>
            <a:off x="7658814" y="1788438"/>
            <a:ext cx="1942981" cy="236696"/>
          </a:xfrm>
          <a:prstGeom prst="rect">
            <a:avLst/>
          </a:prstGeom>
          <a:noFill/>
          <a:ln/>
        </p:spPr>
        <p:txBody>
          <a:bodyPr wrap="none" lIns="0" tIns="0" rIns="0" bIns="0" rtlCol="0" anchor="t"/>
          <a:lstStyle/>
          <a:p>
            <a:pPr algn="l" indent="0" marL="0">
              <a:lnSpc>
                <a:spcPts val="1850"/>
              </a:lnSpc>
              <a:buNone/>
            </a:pPr>
            <a:r>
              <a:rPr lang="en-US" sz="1150" dirty="0">
                <a:solidFill>
                  <a:srgbClr val="2B4150"/>
                </a:solidFill>
                <a:latin typeface="Source Sans 3" pitchFamily="34" charset="0"/>
                <a:ea typeface="Source Sans 3" pitchFamily="34" charset="-122"/>
                <a:cs typeface="Source Sans 3" pitchFamily="34" charset="-120"/>
              </a:rPr>
              <a:t>Loyal</a:t>
            </a:r>
            <a:endParaRPr lang="en-US" sz="1150" dirty="0"/>
          </a:p>
        </p:txBody>
      </p:sp>
      <p:sp>
        <p:nvSpPr>
          <p:cNvPr id="21" name="Text 19"/>
          <p:cNvSpPr/>
          <p:nvPr/>
        </p:nvSpPr>
        <p:spPr>
          <a:xfrm>
            <a:off x="9905405" y="1788438"/>
            <a:ext cx="1942981" cy="236696"/>
          </a:xfrm>
          <a:prstGeom prst="rect">
            <a:avLst/>
          </a:prstGeom>
          <a:noFill/>
          <a:ln/>
        </p:spPr>
        <p:txBody>
          <a:bodyPr wrap="none" lIns="0" tIns="0" rIns="0" bIns="0" rtlCol="0" anchor="t"/>
          <a:lstStyle/>
          <a:p>
            <a:pPr algn="l" indent="0" marL="0">
              <a:lnSpc>
                <a:spcPts val="1850"/>
              </a:lnSpc>
              <a:buNone/>
            </a:pPr>
            <a:r>
              <a:rPr lang="en-US" sz="1150" dirty="0">
                <a:solidFill>
                  <a:srgbClr val="2B4150"/>
                </a:solidFill>
                <a:latin typeface="Source Sans 3" pitchFamily="34" charset="0"/>
                <a:ea typeface="Source Sans 3" pitchFamily="34" charset="-122"/>
                <a:cs typeface="Source Sans 3" pitchFamily="34" charset="-120"/>
              </a:rPr>
              <a:t>3116</a:t>
            </a:r>
            <a:endParaRPr lang="en-US" sz="1150" dirty="0"/>
          </a:p>
        </p:txBody>
      </p:sp>
      <p:sp>
        <p:nvSpPr>
          <p:cNvPr id="22" name="Shape 20"/>
          <p:cNvSpPr/>
          <p:nvPr/>
        </p:nvSpPr>
        <p:spPr>
          <a:xfrm>
            <a:off x="7510820" y="2121456"/>
            <a:ext cx="4485561" cy="429339"/>
          </a:xfrm>
          <a:prstGeom prst="rect">
            <a:avLst/>
          </a:prstGeom>
          <a:solidFill>
            <a:srgbClr val="000000">
              <a:alpha val="4000"/>
            </a:srgbClr>
          </a:solidFill>
          <a:ln/>
        </p:spPr>
      </p:sp>
      <p:sp>
        <p:nvSpPr>
          <p:cNvPr id="23" name="Text 21"/>
          <p:cNvSpPr/>
          <p:nvPr/>
        </p:nvSpPr>
        <p:spPr>
          <a:xfrm>
            <a:off x="7658814" y="2217777"/>
            <a:ext cx="1942981" cy="236696"/>
          </a:xfrm>
          <a:prstGeom prst="rect">
            <a:avLst/>
          </a:prstGeom>
          <a:noFill/>
          <a:ln/>
        </p:spPr>
        <p:txBody>
          <a:bodyPr wrap="none" lIns="0" tIns="0" rIns="0" bIns="0" rtlCol="0" anchor="t"/>
          <a:lstStyle/>
          <a:p>
            <a:pPr algn="l" indent="0" marL="0">
              <a:lnSpc>
                <a:spcPts val="1850"/>
              </a:lnSpc>
              <a:buNone/>
            </a:pPr>
            <a:r>
              <a:rPr lang="en-US" sz="1150" dirty="0">
                <a:solidFill>
                  <a:srgbClr val="2B4150"/>
                </a:solidFill>
                <a:latin typeface="Source Sans 3" pitchFamily="34" charset="0"/>
                <a:ea typeface="Source Sans 3" pitchFamily="34" charset="-122"/>
                <a:cs typeface="Source Sans 3" pitchFamily="34" charset="-120"/>
              </a:rPr>
              <a:t>Returning</a:t>
            </a:r>
            <a:endParaRPr lang="en-US" sz="1150" dirty="0"/>
          </a:p>
        </p:txBody>
      </p:sp>
      <p:sp>
        <p:nvSpPr>
          <p:cNvPr id="24" name="Text 22"/>
          <p:cNvSpPr/>
          <p:nvPr/>
        </p:nvSpPr>
        <p:spPr>
          <a:xfrm>
            <a:off x="9905405" y="2217777"/>
            <a:ext cx="1942981" cy="236696"/>
          </a:xfrm>
          <a:prstGeom prst="rect">
            <a:avLst/>
          </a:prstGeom>
          <a:noFill/>
          <a:ln/>
        </p:spPr>
        <p:txBody>
          <a:bodyPr wrap="none" lIns="0" tIns="0" rIns="0" bIns="0" rtlCol="0" anchor="t"/>
          <a:lstStyle/>
          <a:p>
            <a:pPr algn="l" indent="0" marL="0">
              <a:lnSpc>
                <a:spcPts val="1850"/>
              </a:lnSpc>
              <a:buNone/>
            </a:pPr>
            <a:r>
              <a:rPr lang="en-US" sz="1150" dirty="0">
                <a:solidFill>
                  <a:srgbClr val="2B4150"/>
                </a:solidFill>
                <a:latin typeface="Source Sans 3" pitchFamily="34" charset="0"/>
                <a:ea typeface="Source Sans 3" pitchFamily="34" charset="-122"/>
                <a:cs typeface="Source Sans 3" pitchFamily="34" charset="-120"/>
              </a:rPr>
              <a:t>701</a:t>
            </a:r>
            <a:endParaRPr lang="en-US" sz="1150" dirty="0"/>
          </a:p>
        </p:txBody>
      </p:sp>
      <p:sp>
        <p:nvSpPr>
          <p:cNvPr id="25" name="Shape 23"/>
          <p:cNvSpPr/>
          <p:nvPr/>
        </p:nvSpPr>
        <p:spPr>
          <a:xfrm>
            <a:off x="7510820" y="2550795"/>
            <a:ext cx="4485561" cy="429339"/>
          </a:xfrm>
          <a:prstGeom prst="rect">
            <a:avLst/>
          </a:prstGeom>
          <a:solidFill>
            <a:srgbClr val="FFFFFF">
              <a:alpha val="4000"/>
            </a:srgbClr>
          </a:solidFill>
          <a:ln/>
        </p:spPr>
      </p:sp>
      <p:sp>
        <p:nvSpPr>
          <p:cNvPr id="26" name="Text 24"/>
          <p:cNvSpPr/>
          <p:nvPr/>
        </p:nvSpPr>
        <p:spPr>
          <a:xfrm>
            <a:off x="7658814" y="2647117"/>
            <a:ext cx="1942981" cy="236696"/>
          </a:xfrm>
          <a:prstGeom prst="rect">
            <a:avLst/>
          </a:prstGeom>
          <a:noFill/>
          <a:ln/>
        </p:spPr>
        <p:txBody>
          <a:bodyPr wrap="none" lIns="0" tIns="0" rIns="0" bIns="0" rtlCol="0" anchor="t"/>
          <a:lstStyle/>
          <a:p>
            <a:pPr algn="l" indent="0" marL="0">
              <a:lnSpc>
                <a:spcPts val="1850"/>
              </a:lnSpc>
              <a:buNone/>
            </a:pPr>
            <a:r>
              <a:rPr lang="en-US" sz="1150" dirty="0">
                <a:solidFill>
                  <a:srgbClr val="2B4150"/>
                </a:solidFill>
                <a:latin typeface="Source Sans 3" pitchFamily="34" charset="0"/>
                <a:ea typeface="Source Sans 3" pitchFamily="34" charset="-122"/>
                <a:cs typeface="Source Sans 3" pitchFamily="34" charset="-120"/>
              </a:rPr>
              <a:t>New</a:t>
            </a:r>
            <a:endParaRPr lang="en-US" sz="1150" dirty="0"/>
          </a:p>
        </p:txBody>
      </p:sp>
      <p:sp>
        <p:nvSpPr>
          <p:cNvPr id="27" name="Text 25"/>
          <p:cNvSpPr/>
          <p:nvPr/>
        </p:nvSpPr>
        <p:spPr>
          <a:xfrm>
            <a:off x="9905405" y="2647117"/>
            <a:ext cx="1942981" cy="236696"/>
          </a:xfrm>
          <a:prstGeom prst="rect">
            <a:avLst/>
          </a:prstGeom>
          <a:noFill/>
          <a:ln/>
        </p:spPr>
        <p:txBody>
          <a:bodyPr wrap="none" lIns="0" tIns="0" rIns="0" bIns="0" rtlCol="0" anchor="t"/>
          <a:lstStyle/>
          <a:p>
            <a:pPr algn="l" indent="0" marL="0">
              <a:lnSpc>
                <a:spcPts val="1850"/>
              </a:lnSpc>
              <a:buNone/>
            </a:pPr>
            <a:r>
              <a:rPr lang="en-US" sz="1150" dirty="0">
                <a:solidFill>
                  <a:srgbClr val="2B4150"/>
                </a:solidFill>
                <a:latin typeface="Source Sans 3" pitchFamily="34" charset="0"/>
                <a:ea typeface="Source Sans 3" pitchFamily="34" charset="-122"/>
                <a:cs typeface="Source Sans 3" pitchFamily="34" charset="-120"/>
              </a:rPr>
              <a:t>83</a:t>
            </a:r>
            <a:endParaRPr lang="en-US" sz="1150" dirty="0"/>
          </a:p>
        </p:txBody>
      </p:sp>
      <p:pic>
        <p:nvPicPr>
          <p:cNvPr id="28" name="Image 0" descr="preencoded.png">    </p:cNvPr>
          <p:cNvPicPr>
            <a:picLocks noChangeAspect="1"/>
          </p:cNvPicPr>
          <p:nvPr/>
        </p:nvPicPr>
        <p:blipFill>
          <a:blip r:embed="rId1"/>
          <a:stretch>
            <a:fillRect/>
          </a:stretch>
        </p:blipFill>
        <p:spPr>
          <a:xfrm>
            <a:off x="7503200" y="3154204"/>
            <a:ext cx="4500801" cy="4500801"/>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2502337" y="418505"/>
            <a:ext cx="6046232" cy="475417"/>
          </a:xfrm>
          <a:prstGeom prst="rect">
            <a:avLst/>
          </a:prstGeom>
          <a:noFill/>
          <a:ln/>
        </p:spPr>
        <p:txBody>
          <a:bodyPr wrap="none" lIns="0" tIns="0" rIns="0" bIns="0" rtlCol="0" anchor="t"/>
          <a:lstStyle/>
          <a:p>
            <a:pPr algn="l" indent="0" marL="0">
              <a:lnSpc>
                <a:spcPts val="3700"/>
              </a:lnSpc>
              <a:buNone/>
            </a:pPr>
            <a:r>
              <a:rPr lang="en-US" sz="2950" dirty="0">
                <a:solidFill>
                  <a:srgbClr val="124E73"/>
                </a:solidFill>
                <a:latin typeface="MuseoModerno Medium" pitchFamily="34" charset="0"/>
                <a:ea typeface="MuseoModerno Medium" pitchFamily="34" charset="-122"/>
                <a:cs typeface="MuseoModerno Medium" pitchFamily="34" charset="-120"/>
              </a:rPr>
              <a:t>SQL Analysis: Product &amp; Revenue</a:t>
            </a:r>
            <a:endParaRPr lang="en-US" sz="2950" dirty="0"/>
          </a:p>
        </p:txBody>
      </p:sp>
      <p:sp>
        <p:nvSpPr>
          <p:cNvPr id="3" name="Text 1"/>
          <p:cNvSpPr/>
          <p:nvPr/>
        </p:nvSpPr>
        <p:spPr>
          <a:xfrm>
            <a:off x="2502337" y="1274326"/>
            <a:ext cx="3278386" cy="285274"/>
          </a:xfrm>
          <a:prstGeom prst="rect">
            <a:avLst/>
          </a:prstGeom>
          <a:noFill/>
          <a:ln/>
        </p:spPr>
        <p:txBody>
          <a:bodyPr wrap="none" lIns="0" tIns="0" rIns="0" bIns="0" rtlCol="0" anchor="t"/>
          <a:lstStyle/>
          <a:p>
            <a:pPr algn="l" indent="0" marL="0">
              <a:lnSpc>
                <a:spcPts val="2200"/>
              </a:lnSpc>
              <a:buNone/>
            </a:pPr>
            <a:r>
              <a:rPr lang="en-US" sz="1750" dirty="0">
                <a:solidFill>
                  <a:srgbClr val="124E73"/>
                </a:solidFill>
                <a:latin typeface="MuseoModerno Medium" pitchFamily="34" charset="0"/>
                <a:ea typeface="MuseoModerno Medium" pitchFamily="34" charset="-122"/>
                <a:cs typeface="MuseoModerno Medium" pitchFamily="34" charset="-120"/>
              </a:rPr>
              <a:t>Discount-Dependent Products</a:t>
            </a:r>
            <a:endParaRPr lang="en-US" sz="1750" dirty="0"/>
          </a:p>
        </p:txBody>
      </p:sp>
      <p:sp>
        <p:nvSpPr>
          <p:cNvPr id="4" name="Text 2"/>
          <p:cNvSpPr/>
          <p:nvPr/>
        </p:nvSpPr>
        <p:spPr>
          <a:xfrm>
            <a:off x="2502337" y="1711762"/>
            <a:ext cx="4627126" cy="243364"/>
          </a:xfrm>
          <a:prstGeom prst="rect">
            <a:avLst/>
          </a:prstGeom>
          <a:noFill/>
          <a:ln/>
        </p:spPr>
        <p:txBody>
          <a:bodyPr wrap="none" lIns="0" tIns="0" rIns="0" bIns="0" rtlCol="0" anchor="t"/>
          <a:lstStyle/>
          <a:p>
            <a:pPr algn="l" marL="342900" indent="-342900">
              <a:lnSpc>
                <a:spcPts val="1900"/>
              </a:lnSpc>
              <a:buSzPct val="100000"/>
              <a:buChar char="•"/>
            </a:pPr>
            <a:r>
              <a:rPr lang="en-US" sz="1150" dirty="0">
                <a:solidFill>
                  <a:srgbClr val="2B4150"/>
                </a:solidFill>
                <a:latin typeface="Source Sans 3" pitchFamily="34" charset="0"/>
                <a:ea typeface="Source Sans 3" pitchFamily="34" charset="-122"/>
                <a:cs typeface="Source Sans 3" pitchFamily="34" charset="-120"/>
              </a:rPr>
              <a:t>Hat: 50%</a:t>
            </a:r>
            <a:endParaRPr lang="en-US" sz="1150" dirty="0"/>
          </a:p>
        </p:txBody>
      </p:sp>
      <p:sp>
        <p:nvSpPr>
          <p:cNvPr id="5" name="Text 3"/>
          <p:cNvSpPr/>
          <p:nvPr/>
        </p:nvSpPr>
        <p:spPr>
          <a:xfrm>
            <a:off x="2502337" y="2008346"/>
            <a:ext cx="4627126" cy="243364"/>
          </a:xfrm>
          <a:prstGeom prst="rect">
            <a:avLst/>
          </a:prstGeom>
          <a:noFill/>
          <a:ln/>
        </p:spPr>
        <p:txBody>
          <a:bodyPr wrap="none" lIns="0" tIns="0" rIns="0" bIns="0" rtlCol="0" anchor="t"/>
          <a:lstStyle/>
          <a:p>
            <a:pPr algn="l" marL="342900" indent="-342900">
              <a:lnSpc>
                <a:spcPts val="1900"/>
              </a:lnSpc>
              <a:buSzPct val="100000"/>
              <a:buChar char="•"/>
            </a:pPr>
            <a:r>
              <a:rPr lang="en-US" sz="1150" dirty="0">
                <a:solidFill>
                  <a:srgbClr val="2B4150"/>
                </a:solidFill>
                <a:latin typeface="Source Sans 3" pitchFamily="34" charset="0"/>
                <a:ea typeface="Source Sans 3" pitchFamily="34" charset="-122"/>
                <a:cs typeface="Source Sans 3" pitchFamily="34" charset="-120"/>
              </a:rPr>
              <a:t>Sneakers: 49.66%</a:t>
            </a:r>
            <a:endParaRPr lang="en-US" sz="1150" dirty="0"/>
          </a:p>
        </p:txBody>
      </p:sp>
      <p:sp>
        <p:nvSpPr>
          <p:cNvPr id="6" name="Text 4"/>
          <p:cNvSpPr/>
          <p:nvPr/>
        </p:nvSpPr>
        <p:spPr>
          <a:xfrm>
            <a:off x="2502337" y="2304931"/>
            <a:ext cx="4627126" cy="243364"/>
          </a:xfrm>
          <a:prstGeom prst="rect">
            <a:avLst/>
          </a:prstGeom>
          <a:noFill/>
          <a:ln/>
        </p:spPr>
        <p:txBody>
          <a:bodyPr wrap="none" lIns="0" tIns="0" rIns="0" bIns="0" rtlCol="0" anchor="t"/>
          <a:lstStyle/>
          <a:p>
            <a:pPr algn="l" marL="342900" indent="-342900">
              <a:lnSpc>
                <a:spcPts val="1900"/>
              </a:lnSpc>
              <a:buSzPct val="100000"/>
              <a:buChar char="•"/>
            </a:pPr>
            <a:r>
              <a:rPr lang="en-US" sz="1150" dirty="0">
                <a:solidFill>
                  <a:srgbClr val="2B4150"/>
                </a:solidFill>
                <a:latin typeface="Source Sans 3" pitchFamily="34" charset="0"/>
                <a:ea typeface="Source Sans 3" pitchFamily="34" charset="-122"/>
                <a:cs typeface="Source Sans 3" pitchFamily="34" charset="-120"/>
              </a:rPr>
              <a:t>Coat: 49.07%</a:t>
            </a:r>
            <a:endParaRPr lang="en-US" sz="1150" dirty="0"/>
          </a:p>
        </p:txBody>
      </p:sp>
      <p:sp>
        <p:nvSpPr>
          <p:cNvPr id="7" name="Text 5"/>
          <p:cNvSpPr/>
          <p:nvPr/>
        </p:nvSpPr>
        <p:spPr>
          <a:xfrm>
            <a:off x="2502337" y="2601516"/>
            <a:ext cx="4627126" cy="243364"/>
          </a:xfrm>
          <a:prstGeom prst="rect">
            <a:avLst/>
          </a:prstGeom>
          <a:noFill/>
          <a:ln/>
        </p:spPr>
        <p:txBody>
          <a:bodyPr wrap="none" lIns="0" tIns="0" rIns="0" bIns="0" rtlCol="0" anchor="t"/>
          <a:lstStyle/>
          <a:p>
            <a:pPr algn="l" marL="342900" indent="-342900">
              <a:lnSpc>
                <a:spcPts val="1900"/>
              </a:lnSpc>
              <a:buSzPct val="100000"/>
              <a:buChar char="•"/>
            </a:pPr>
            <a:r>
              <a:rPr lang="en-US" sz="1150" dirty="0">
                <a:solidFill>
                  <a:srgbClr val="2B4150"/>
                </a:solidFill>
                <a:latin typeface="Source Sans 3" pitchFamily="34" charset="0"/>
                <a:ea typeface="Source Sans 3" pitchFamily="34" charset="-122"/>
                <a:cs typeface="Source Sans 3" pitchFamily="34" charset="-120"/>
              </a:rPr>
              <a:t>Sweater: 48.17%</a:t>
            </a:r>
            <a:endParaRPr lang="en-US" sz="1150" dirty="0"/>
          </a:p>
        </p:txBody>
      </p:sp>
      <p:sp>
        <p:nvSpPr>
          <p:cNvPr id="8" name="Text 6"/>
          <p:cNvSpPr/>
          <p:nvPr/>
        </p:nvSpPr>
        <p:spPr>
          <a:xfrm>
            <a:off x="2502337" y="2898100"/>
            <a:ext cx="4627126" cy="243364"/>
          </a:xfrm>
          <a:prstGeom prst="rect">
            <a:avLst/>
          </a:prstGeom>
          <a:noFill/>
          <a:ln/>
        </p:spPr>
        <p:txBody>
          <a:bodyPr wrap="none" lIns="0" tIns="0" rIns="0" bIns="0" rtlCol="0" anchor="t"/>
          <a:lstStyle/>
          <a:p>
            <a:pPr algn="l" marL="342900" indent="-342900">
              <a:lnSpc>
                <a:spcPts val="1900"/>
              </a:lnSpc>
              <a:buSzPct val="100000"/>
              <a:buChar char="•"/>
            </a:pPr>
            <a:r>
              <a:rPr lang="en-US" sz="1150" dirty="0">
                <a:solidFill>
                  <a:srgbClr val="2B4150"/>
                </a:solidFill>
                <a:latin typeface="Source Sans 3" pitchFamily="34" charset="0"/>
                <a:ea typeface="Source Sans 3" pitchFamily="34" charset="-122"/>
                <a:cs typeface="Source Sans 3" pitchFamily="34" charset="-120"/>
              </a:rPr>
              <a:t>Pants: 47.37%</a:t>
            </a:r>
            <a:endParaRPr lang="en-US" sz="1150" dirty="0"/>
          </a:p>
        </p:txBody>
      </p:sp>
      <p:sp>
        <p:nvSpPr>
          <p:cNvPr id="9" name="Text 7"/>
          <p:cNvSpPr/>
          <p:nvPr/>
        </p:nvSpPr>
        <p:spPr>
          <a:xfrm>
            <a:off x="2502337" y="3293626"/>
            <a:ext cx="2540675" cy="285274"/>
          </a:xfrm>
          <a:prstGeom prst="rect">
            <a:avLst/>
          </a:prstGeom>
          <a:noFill/>
          <a:ln/>
        </p:spPr>
        <p:txBody>
          <a:bodyPr wrap="none" lIns="0" tIns="0" rIns="0" bIns="0" rtlCol="0" anchor="t"/>
          <a:lstStyle/>
          <a:p>
            <a:pPr algn="l" indent="0" marL="0">
              <a:lnSpc>
                <a:spcPts val="2200"/>
              </a:lnSpc>
              <a:buNone/>
            </a:pPr>
            <a:r>
              <a:rPr lang="en-US" sz="1750" dirty="0">
                <a:solidFill>
                  <a:srgbClr val="124E73"/>
                </a:solidFill>
                <a:latin typeface="MuseoModerno Medium" pitchFamily="34" charset="0"/>
                <a:ea typeface="MuseoModerno Medium" pitchFamily="34" charset="-122"/>
                <a:cs typeface="MuseoModerno Medium" pitchFamily="34" charset="-120"/>
              </a:rPr>
              <a:t>Revenue by Age Group</a:t>
            </a:r>
            <a:endParaRPr lang="en-US" sz="1750" dirty="0"/>
          </a:p>
        </p:txBody>
      </p:sp>
      <p:sp>
        <p:nvSpPr>
          <p:cNvPr id="10" name="Text 8"/>
          <p:cNvSpPr/>
          <p:nvPr/>
        </p:nvSpPr>
        <p:spPr>
          <a:xfrm>
            <a:off x="2502337" y="3731062"/>
            <a:ext cx="4627126" cy="243364"/>
          </a:xfrm>
          <a:prstGeom prst="rect">
            <a:avLst/>
          </a:prstGeom>
          <a:noFill/>
          <a:ln/>
        </p:spPr>
        <p:txBody>
          <a:bodyPr wrap="none" lIns="0" tIns="0" rIns="0" bIns="0" rtlCol="0" anchor="t"/>
          <a:lstStyle/>
          <a:p>
            <a:pPr algn="l" marL="342900" indent="-342900">
              <a:lnSpc>
                <a:spcPts val="1900"/>
              </a:lnSpc>
              <a:buSzPct val="100000"/>
              <a:buChar char="•"/>
            </a:pPr>
            <a:r>
              <a:rPr lang="en-US" sz="1150" dirty="0">
                <a:solidFill>
                  <a:srgbClr val="2B4150"/>
                </a:solidFill>
                <a:latin typeface="Source Sans 3" pitchFamily="34" charset="0"/>
                <a:ea typeface="Source Sans 3" pitchFamily="34" charset="-122"/>
                <a:cs typeface="Source Sans 3" pitchFamily="34" charset="-120"/>
              </a:rPr>
              <a:t>Young Adult: $62,143</a:t>
            </a:r>
            <a:endParaRPr lang="en-US" sz="1150" dirty="0"/>
          </a:p>
        </p:txBody>
      </p:sp>
      <p:sp>
        <p:nvSpPr>
          <p:cNvPr id="11" name="Text 9"/>
          <p:cNvSpPr/>
          <p:nvPr/>
        </p:nvSpPr>
        <p:spPr>
          <a:xfrm>
            <a:off x="2502337" y="4027646"/>
            <a:ext cx="4627126" cy="243364"/>
          </a:xfrm>
          <a:prstGeom prst="rect">
            <a:avLst/>
          </a:prstGeom>
          <a:noFill/>
          <a:ln/>
        </p:spPr>
        <p:txBody>
          <a:bodyPr wrap="none" lIns="0" tIns="0" rIns="0" bIns="0" rtlCol="0" anchor="t"/>
          <a:lstStyle/>
          <a:p>
            <a:pPr algn="l" marL="342900" indent="-342900">
              <a:lnSpc>
                <a:spcPts val="1900"/>
              </a:lnSpc>
              <a:buSzPct val="100000"/>
              <a:buChar char="•"/>
            </a:pPr>
            <a:r>
              <a:rPr lang="en-US" sz="1150" dirty="0">
                <a:solidFill>
                  <a:srgbClr val="2B4150"/>
                </a:solidFill>
                <a:latin typeface="Source Sans 3" pitchFamily="34" charset="0"/>
                <a:ea typeface="Source Sans 3" pitchFamily="34" charset="-122"/>
                <a:cs typeface="Source Sans 3" pitchFamily="34" charset="-120"/>
              </a:rPr>
              <a:t>Middle-aged: $59,197</a:t>
            </a:r>
            <a:endParaRPr lang="en-US" sz="1150" dirty="0"/>
          </a:p>
        </p:txBody>
      </p:sp>
      <p:sp>
        <p:nvSpPr>
          <p:cNvPr id="12" name="Text 10"/>
          <p:cNvSpPr/>
          <p:nvPr/>
        </p:nvSpPr>
        <p:spPr>
          <a:xfrm>
            <a:off x="2502337" y="4324231"/>
            <a:ext cx="4627126" cy="243364"/>
          </a:xfrm>
          <a:prstGeom prst="rect">
            <a:avLst/>
          </a:prstGeom>
          <a:noFill/>
          <a:ln/>
        </p:spPr>
        <p:txBody>
          <a:bodyPr wrap="none" lIns="0" tIns="0" rIns="0" bIns="0" rtlCol="0" anchor="t"/>
          <a:lstStyle/>
          <a:p>
            <a:pPr algn="l" marL="342900" indent="-342900">
              <a:lnSpc>
                <a:spcPts val="1900"/>
              </a:lnSpc>
              <a:buSzPct val="100000"/>
              <a:buChar char="•"/>
            </a:pPr>
            <a:r>
              <a:rPr lang="en-US" sz="1150" dirty="0">
                <a:solidFill>
                  <a:srgbClr val="2B4150"/>
                </a:solidFill>
                <a:latin typeface="Source Sans 3" pitchFamily="34" charset="0"/>
                <a:ea typeface="Source Sans 3" pitchFamily="34" charset="-122"/>
                <a:cs typeface="Source Sans 3" pitchFamily="34" charset="-120"/>
              </a:rPr>
              <a:t>Adult: $55,978</a:t>
            </a:r>
            <a:endParaRPr lang="en-US" sz="1150" dirty="0"/>
          </a:p>
        </p:txBody>
      </p:sp>
      <p:sp>
        <p:nvSpPr>
          <p:cNvPr id="13" name="Text 11"/>
          <p:cNvSpPr/>
          <p:nvPr/>
        </p:nvSpPr>
        <p:spPr>
          <a:xfrm>
            <a:off x="2502337" y="4620816"/>
            <a:ext cx="4627126" cy="243364"/>
          </a:xfrm>
          <a:prstGeom prst="rect">
            <a:avLst/>
          </a:prstGeom>
          <a:noFill/>
          <a:ln/>
        </p:spPr>
        <p:txBody>
          <a:bodyPr wrap="none" lIns="0" tIns="0" rIns="0" bIns="0" rtlCol="0" anchor="t"/>
          <a:lstStyle/>
          <a:p>
            <a:pPr algn="l" marL="342900" indent="-342900">
              <a:lnSpc>
                <a:spcPts val="1900"/>
              </a:lnSpc>
              <a:buSzPct val="100000"/>
              <a:buChar char="•"/>
            </a:pPr>
            <a:r>
              <a:rPr lang="en-US" sz="1150" dirty="0">
                <a:solidFill>
                  <a:srgbClr val="2B4150"/>
                </a:solidFill>
                <a:latin typeface="Source Sans 3" pitchFamily="34" charset="0"/>
                <a:ea typeface="Source Sans 3" pitchFamily="34" charset="-122"/>
                <a:cs typeface="Source Sans 3" pitchFamily="34" charset="-120"/>
              </a:rPr>
              <a:t>Senior: $55,763</a:t>
            </a:r>
            <a:endParaRPr lang="en-US" sz="1150" dirty="0"/>
          </a:p>
        </p:txBody>
      </p:sp>
      <p:sp>
        <p:nvSpPr>
          <p:cNvPr id="14" name="Text 12"/>
          <p:cNvSpPr/>
          <p:nvPr/>
        </p:nvSpPr>
        <p:spPr>
          <a:xfrm>
            <a:off x="7508319" y="1274326"/>
            <a:ext cx="3085028" cy="285274"/>
          </a:xfrm>
          <a:prstGeom prst="rect">
            <a:avLst/>
          </a:prstGeom>
          <a:noFill/>
          <a:ln/>
        </p:spPr>
        <p:txBody>
          <a:bodyPr wrap="none" lIns="0" tIns="0" rIns="0" bIns="0" rtlCol="0" anchor="t"/>
          <a:lstStyle/>
          <a:p>
            <a:pPr algn="l" indent="0" marL="0">
              <a:lnSpc>
                <a:spcPts val="2200"/>
              </a:lnSpc>
              <a:buNone/>
            </a:pPr>
            <a:r>
              <a:rPr lang="en-US" sz="1750" dirty="0">
                <a:solidFill>
                  <a:srgbClr val="124E73"/>
                </a:solidFill>
                <a:latin typeface="MuseoModerno Medium" pitchFamily="34" charset="0"/>
                <a:ea typeface="MuseoModerno Medium" pitchFamily="34" charset="-122"/>
                <a:cs typeface="MuseoModerno Medium" pitchFamily="34" charset="-120"/>
              </a:rPr>
              <a:t>Top 3 Products per Category</a:t>
            </a:r>
            <a:endParaRPr lang="en-US" sz="1750" dirty="0"/>
          </a:p>
        </p:txBody>
      </p:sp>
      <p:sp>
        <p:nvSpPr>
          <p:cNvPr id="15" name="Text 13"/>
          <p:cNvSpPr/>
          <p:nvPr/>
        </p:nvSpPr>
        <p:spPr>
          <a:xfrm>
            <a:off x="7508319" y="1711762"/>
            <a:ext cx="4627126" cy="243364"/>
          </a:xfrm>
          <a:prstGeom prst="rect">
            <a:avLst/>
          </a:prstGeom>
          <a:noFill/>
          <a:ln/>
        </p:spPr>
        <p:txBody>
          <a:bodyPr wrap="none" lIns="0" tIns="0" rIns="0" bIns="0" rtlCol="0" anchor="t"/>
          <a:lstStyle/>
          <a:p>
            <a:pPr algn="l" marL="342900" indent="-342900">
              <a:lnSpc>
                <a:spcPts val="1900"/>
              </a:lnSpc>
              <a:buSzPct val="100000"/>
              <a:buChar char="•"/>
            </a:pPr>
            <a:r>
              <a:rPr lang="en-US" sz="1150" b="1" dirty="0">
                <a:solidFill>
                  <a:srgbClr val="2B4150"/>
                </a:solidFill>
                <a:latin typeface="Source Sans 3" pitchFamily="34" charset="0"/>
                <a:ea typeface="Source Sans 3" pitchFamily="34" charset="-122"/>
                <a:cs typeface="Source Sans 3" pitchFamily="34" charset="-120"/>
              </a:rPr>
              <a:t>Accessories:</a:t>
            </a:r>
            <a:pPr algn="l" indent="0" marL="0">
              <a:lnSpc>
                <a:spcPts val="1900"/>
              </a:lnSpc>
              <a:buNone/>
            </a:pPr>
            <a:r>
              <a:rPr lang="en-US" sz="1150" dirty="0">
                <a:solidFill>
                  <a:srgbClr val="2B4150"/>
                </a:solidFill>
                <a:latin typeface="Source Sans 3" pitchFamily="34" charset="0"/>
                <a:ea typeface="Source Sans 3" pitchFamily="34" charset="-122"/>
                <a:cs typeface="Source Sans 3" pitchFamily="34" charset="-120"/>
              </a:rPr>
              <a:t> Jewelry, Sunglasses, Belt</a:t>
            </a:r>
            <a:endParaRPr lang="en-US" sz="1150" dirty="0"/>
          </a:p>
        </p:txBody>
      </p:sp>
      <p:sp>
        <p:nvSpPr>
          <p:cNvPr id="16" name="Text 14"/>
          <p:cNvSpPr/>
          <p:nvPr/>
        </p:nvSpPr>
        <p:spPr>
          <a:xfrm>
            <a:off x="7508319" y="2008346"/>
            <a:ext cx="4627126" cy="243364"/>
          </a:xfrm>
          <a:prstGeom prst="rect">
            <a:avLst/>
          </a:prstGeom>
          <a:noFill/>
          <a:ln/>
        </p:spPr>
        <p:txBody>
          <a:bodyPr wrap="none" lIns="0" tIns="0" rIns="0" bIns="0" rtlCol="0" anchor="t"/>
          <a:lstStyle/>
          <a:p>
            <a:pPr algn="l" marL="342900" indent="-342900">
              <a:lnSpc>
                <a:spcPts val="1900"/>
              </a:lnSpc>
              <a:buSzPct val="100000"/>
              <a:buChar char="•"/>
            </a:pPr>
            <a:r>
              <a:rPr lang="en-US" sz="1150" b="1" dirty="0">
                <a:solidFill>
                  <a:srgbClr val="2B4150"/>
                </a:solidFill>
                <a:latin typeface="Source Sans 3" pitchFamily="34" charset="0"/>
                <a:ea typeface="Source Sans 3" pitchFamily="34" charset="-122"/>
                <a:cs typeface="Source Sans 3" pitchFamily="34" charset="-120"/>
              </a:rPr>
              <a:t>Clothing:</a:t>
            </a:r>
            <a:pPr algn="l" indent="0" marL="0">
              <a:lnSpc>
                <a:spcPts val="1900"/>
              </a:lnSpc>
              <a:buNone/>
            </a:pPr>
            <a:r>
              <a:rPr lang="en-US" sz="1150" dirty="0">
                <a:solidFill>
                  <a:srgbClr val="2B4150"/>
                </a:solidFill>
                <a:latin typeface="Source Sans 3" pitchFamily="34" charset="0"/>
                <a:ea typeface="Source Sans 3" pitchFamily="34" charset="-122"/>
                <a:cs typeface="Source Sans 3" pitchFamily="34" charset="-120"/>
              </a:rPr>
              <a:t> Blouse, Pants, Shirt</a:t>
            </a:r>
            <a:endParaRPr lang="en-US" sz="1150" dirty="0"/>
          </a:p>
        </p:txBody>
      </p:sp>
      <p:sp>
        <p:nvSpPr>
          <p:cNvPr id="17" name="Text 15"/>
          <p:cNvSpPr/>
          <p:nvPr/>
        </p:nvSpPr>
        <p:spPr>
          <a:xfrm>
            <a:off x="7508319" y="2304931"/>
            <a:ext cx="4627126" cy="243364"/>
          </a:xfrm>
          <a:prstGeom prst="rect">
            <a:avLst/>
          </a:prstGeom>
          <a:noFill/>
          <a:ln/>
        </p:spPr>
        <p:txBody>
          <a:bodyPr wrap="none" lIns="0" tIns="0" rIns="0" bIns="0" rtlCol="0" anchor="t"/>
          <a:lstStyle/>
          <a:p>
            <a:pPr algn="l" marL="342900" indent="-342900">
              <a:lnSpc>
                <a:spcPts val="1900"/>
              </a:lnSpc>
              <a:buSzPct val="100000"/>
              <a:buChar char="•"/>
            </a:pPr>
            <a:r>
              <a:rPr lang="en-US" sz="1150" b="1" dirty="0">
                <a:solidFill>
                  <a:srgbClr val="2B4150"/>
                </a:solidFill>
                <a:latin typeface="Source Sans 3" pitchFamily="34" charset="0"/>
                <a:ea typeface="Source Sans 3" pitchFamily="34" charset="-122"/>
                <a:cs typeface="Source Sans 3" pitchFamily="34" charset="-120"/>
              </a:rPr>
              <a:t>Footwear:</a:t>
            </a:r>
            <a:pPr algn="l" indent="0" marL="0">
              <a:lnSpc>
                <a:spcPts val="1900"/>
              </a:lnSpc>
              <a:buNone/>
            </a:pPr>
            <a:r>
              <a:rPr lang="en-US" sz="1150" dirty="0">
                <a:solidFill>
                  <a:srgbClr val="2B4150"/>
                </a:solidFill>
                <a:latin typeface="Source Sans 3" pitchFamily="34" charset="0"/>
                <a:ea typeface="Source Sans 3" pitchFamily="34" charset="-122"/>
                <a:cs typeface="Source Sans 3" pitchFamily="34" charset="-120"/>
              </a:rPr>
              <a:t> Sandals, Shoes, Sneakers</a:t>
            </a:r>
            <a:endParaRPr lang="en-US" sz="1150" dirty="0"/>
          </a:p>
        </p:txBody>
      </p:sp>
      <p:sp>
        <p:nvSpPr>
          <p:cNvPr id="18" name="Text 16"/>
          <p:cNvSpPr/>
          <p:nvPr/>
        </p:nvSpPr>
        <p:spPr>
          <a:xfrm>
            <a:off x="7508319" y="2601516"/>
            <a:ext cx="4627126" cy="243364"/>
          </a:xfrm>
          <a:prstGeom prst="rect">
            <a:avLst/>
          </a:prstGeom>
          <a:noFill/>
          <a:ln/>
        </p:spPr>
        <p:txBody>
          <a:bodyPr wrap="none" lIns="0" tIns="0" rIns="0" bIns="0" rtlCol="0" anchor="t"/>
          <a:lstStyle/>
          <a:p>
            <a:pPr algn="l" marL="342900" indent="-342900">
              <a:lnSpc>
                <a:spcPts val="1900"/>
              </a:lnSpc>
              <a:buSzPct val="100000"/>
              <a:buChar char="•"/>
            </a:pPr>
            <a:r>
              <a:rPr lang="en-US" sz="1150" b="1" dirty="0">
                <a:solidFill>
                  <a:srgbClr val="2B4150"/>
                </a:solidFill>
                <a:latin typeface="Source Sans 3" pitchFamily="34" charset="0"/>
                <a:ea typeface="Source Sans 3" pitchFamily="34" charset="-122"/>
                <a:cs typeface="Source Sans 3" pitchFamily="34" charset="-120"/>
              </a:rPr>
              <a:t>Outerwear:</a:t>
            </a:r>
            <a:pPr algn="l" indent="0" marL="0">
              <a:lnSpc>
                <a:spcPts val="1900"/>
              </a:lnSpc>
              <a:buNone/>
            </a:pPr>
            <a:r>
              <a:rPr lang="en-US" sz="1150" dirty="0">
                <a:solidFill>
                  <a:srgbClr val="2B4150"/>
                </a:solidFill>
                <a:latin typeface="Source Sans 3" pitchFamily="34" charset="0"/>
                <a:ea typeface="Source Sans 3" pitchFamily="34" charset="-122"/>
                <a:cs typeface="Source Sans 3" pitchFamily="34" charset="-120"/>
              </a:rPr>
              <a:t> Jacket</a:t>
            </a:r>
            <a:endParaRPr lang="en-US" sz="1150" dirty="0"/>
          </a:p>
        </p:txBody>
      </p:sp>
      <p:pic>
        <p:nvPicPr>
          <p:cNvPr id="19" name="Image 0" descr="preencoded.png">    </p:cNvPr>
          <p:cNvPicPr>
            <a:picLocks noChangeAspect="1"/>
          </p:cNvPicPr>
          <p:nvPr/>
        </p:nvPicPr>
        <p:blipFill>
          <a:blip r:embed="rId1"/>
          <a:stretch>
            <a:fillRect/>
          </a:stretch>
        </p:blipFill>
        <p:spPr>
          <a:xfrm>
            <a:off x="7508319" y="3015972"/>
            <a:ext cx="4627126" cy="4627126"/>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2834283" y="389573"/>
            <a:ext cx="3626644" cy="442674"/>
          </a:xfrm>
          <a:prstGeom prst="rect">
            <a:avLst/>
          </a:prstGeom>
          <a:noFill/>
          <a:ln/>
        </p:spPr>
        <p:txBody>
          <a:bodyPr wrap="none" lIns="0" tIns="0" rIns="0" bIns="0" rtlCol="0" anchor="t"/>
          <a:lstStyle/>
          <a:p>
            <a:pPr algn="l" indent="0" marL="0">
              <a:lnSpc>
                <a:spcPts val="3450"/>
              </a:lnSpc>
              <a:buNone/>
            </a:pPr>
            <a:r>
              <a:rPr lang="en-US" sz="2750" dirty="0">
                <a:solidFill>
                  <a:srgbClr val="124E73"/>
                </a:solidFill>
                <a:latin typeface="MuseoModerno Medium" pitchFamily="34" charset="0"/>
                <a:ea typeface="MuseoModerno Medium" pitchFamily="34" charset="-122"/>
                <a:cs typeface="MuseoModerno Medium" pitchFamily="34" charset="-120"/>
              </a:rPr>
              <a:t>Power BI Dashboard</a:t>
            </a:r>
            <a:endParaRPr lang="en-US" sz="2750" dirty="0"/>
          </a:p>
        </p:txBody>
      </p:sp>
      <p:sp>
        <p:nvSpPr>
          <p:cNvPr id="3" name="Text 1"/>
          <p:cNvSpPr/>
          <p:nvPr/>
        </p:nvSpPr>
        <p:spPr>
          <a:xfrm>
            <a:off x="2834283" y="1115616"/>
            <a:ext cx="8961715" cy="226695"/>
          </a:xfrm>
          <a:prstGeom prst="rect">
            <a:avLst/>
          </a:prstGeom>
          <a:noFill/>
          <a:ln/>
        </p:spPr>
        <p:txBody>
          <a:bodyPr wrap="none" lIns="0" tIns="0" rIns="0" bIns="0" rtlCol="0" anchor="t"/>
          <a:lstStyle/>
          <a:p>
            <a:pPr algn="l" indent="0" marL="0">
              <a:lnSpc>
                <a:spcPts val="1750"/>
              </a:lnSpc>
              <a:buNone/>
            </a:pPr>
            <a:r>
              <a:rPr lang="en-US" sz="1100" dirty="0">
                <a:solidFill>
                  <a:srgbClr val="2B4150"/>
                </a:solidFill>
                <a:latin typeface="Source Sans 3" pitchFamily="34" charset="0"/>
                <a:ea typeface="Source Sans 3" pitchFamily="34" charset="-122"/>
                <a:cs typeface="Source Sans 3" pitchFamily="34" charset="-120"/>
              </a:rPr>
              <a:t>An interactive dashboard was built in Power BI to present insights visually.</a:t>
            </a:r>
            <a:endParaRPr lang="en-US" sz="1100" dirty="0"/>
          </a:p>
        </p:txBody>
      </p:sp>
      <p:pic>
        <p:nvPicPr>
          <p:cNvPr id="4" name="Image 0" descr="preencoded.png">    </p:cNvPr>
          <p:cNvPicPr>
            <a:picLocks noChangeAspect="1"/>
          </p:cNvPicPr>
          <p:nvPr/>
        </p:nvPicPr>
        <p:blipFill>
          <a:blip r:embed="rId1"/>
          <a:stretch>
            <a:fillRect/>
          </a:stretch>
        </p:blipFill>
        <p:spPr>
          <a:xfrm>
            <a:off x="2834283" y="1501616"/>
            <a:ext cx="6690360" cy="3688080"/>
          </a:xfrm>
          <a:prstGeom prst="rect">
            <a:avLst/>
          </a:prstGeom>
        </p:spPr>
      </p:pic>
      <p:sp>
        <p:nvSpPr>
          <p:cNvPr id="5" name="Text 2"/>
          <p:cNvSpPr/>
          <p:nvPr/>
        </p:nvSpPr>
        <p:spPr>
          <a:xfrm>
            <a:off x="3397448" y="6269831"/>
            <a:ext cx="1742718" cy="354211"/>
          </a:xfrm>
          <a:prstGeom prst="rect">
            <a:avLst/>
          </a:prstGeom>
          <a:noFill/>
          <a:ln/>
        </p:spPr>
        <p:txBody>
          <a:bodyPr wrap="none" lIns="0" tIns="0" rIns="0" bIns="0" rtlCol="0" anchor="t"/>
          <a:lstStyle/>
          <a:p>
            <a:pPr algn="ctr" indent="0" marL="0">
              <a:lnSpc>
                <a:spcPts val="2750"/>
              </a:lnSpc>
              <a:buNone/>
            </a:pPr>
            <a:r>
              <a:rPr lang="en-US" sz="2750" dirty="0">
                <a:solidFill>
                  <a:srgbClr val="2B4150"/>
                </a:solidFill>
                <a:latin typeface="MuseoModerno Medium" pitchFamily="34" charset="0"/>
                <a:ea typeface="MuseoModerno Medium" pitchFamily="34" charset="-122"/>
                <a:cs typeface="MuseoModerno Medium" pitchFamily="34" charset="-120"/>
              </a:rPr>
              <a:t>627</a:t>
            </a:r>
            <a:endParaRPr lang="en-US" sz="2750" dirty="0"/>
          </a:p>
        </p:txBody>
      </p:sp>
      <p:pic>
        <p:nvPicPr>
          <p:cNvPr id="6" name="Image 1" descr="preencoded.png">    </p:cNvPr>
          <p:cNvPicPr>
            <a:picLocks noChangeAspect="1"/>
          </p:cNvPicPr>
          <p:nvPr/>
        </p:nvPicPr>
        <p:blipFill>
          <a:blip r:embed="rId2"/>
          <a:stretch>
            <a:fillRect/>
          </a:stretch>
        </p:blipFill>
        <p:spPr>
          <a:xfrm>
            <a:off x="3206234" y="5384363"/>
            <a:ext cx="2125266" cy="2125266"/>
          </a:xfrm>
          <a:prstGeom prst="rect">
            <a:avLst/>
          </a:prstGeom>
        </p:spPr>
      </p:pic>
      <p:sp>
        <p:nvSpPr>
          <p:cNvPr id="7" name="Text 3"/>
          <p:cNvSpPr/>
          <p:nvPr/>
        </p:nvSpPr>
        <p:spPr>
          <a:xfrm>
            <a:off x="2834283" y="7686675"/>
            <a:ext cx="2869168" cy="226695"/>
          </a:xfrm>
          <a:prstGeom prst="rect">
            <a:avLst/>
          </a:prstGeom>
          <a:noFill/>
          <a:ln/>
        </p:spPr>
        <p:txBody>
          <a:bodyPr wrap="none" lIns="0" tIns="0" rIns="0" bIns="0" rtlCol="0" anchor="t"/>
          <a:lstStyle/>
          <a:p>
            <a:pPr algn="ctr" indent="0" marL="0">
              <a:lnSpc>
                <a:spcPts val="1750"/>
              </a:lnSpc>
              <a:buNone/>
            </a:pPr>
            <a:r>
              <a:rPr lang="en-US" sz="1100" dirty="0">
                <a:solidFill>
                  <a:srgbClr val="2B4150"/>
                </a:solidFill>
                <a:latin typeface="Source Sans 3" pitchFamily="34" charset="0"/>
                <a:ea typeface="Source Sans 3" pitchFamily="34" charset="-122"/>
                <a:cs typeface="Source Sans 3" pitchFamily="34" charset="-120"/>
              </a:rPr>
              <a:t>Number of Customers</a:t>
            </a:r>
            <a:endParaRPr lang="en-US" sz="1100" dirty="0"/>
          </a:p>
        </p:txBody>
      </p:sp>
      <p:sp>
        <p:nvSpPr>
          <p:cNvPr id="8" name="Text 4"/>
          <p:cNvSpPr/>
          <p:nvPr/>
        </p:nvSpPr>
        <p:spPr>
          <a:xfrm>
            <a:off x="6443663" y="6269831"/>
            <a:ext cx="1742718" cy="354211"/>
          </a:xfrm>
          <a:prstGeom prst="rect">
            <a:avLst/>
          </a:prstGeom>
          <a:noFill/>
          <a:ln/>
        </p:spPr>
        <p:txBody>
          <a:bodyPr wrap="none" lIns="0" tIns="0" rIns="0" bIns="0" rtlCol="0" anchor="t"/>
          <a:lstStyle/>
          <a:p>
            <a:pPr algn="ctr" indent="0" marL="0">
              <a:lnSpc>
                <a:spcPts val="2750"/>
              </a:lnSpc>
              <a:buNone/>
            </a:pPr>
            <a:r>
              <a:rPr lang="en-US" sz="2750" dirty="0">
                <a:solidFill>
                  <a:srgbClr val="2B4150"/>
                </a:solidFill>
                <a:latin typeface="MuseoModerno Medium" pitchFamily="34" charset="0"/>
                <a:ea typeface="MuseoModerno Medium" pitchFamily="34" charset="-122"/>
                <a:cs typeface="MuseoModerno Medium" pitchFamily="34" charset="-120"/>
              </a:rPr>
              <a:t>$60.73</a:t>
            </a:r>
            <a:endParaRPr lang="en-US" sz="2750" dirty="0"/>
          </a:p>
        </p:txBody>
      </p:sp>
      <p:pic>
        <p:nvPicPr>
          <p:cNvPr id="9" name="Image 2" descr="preencoded.png">    </p:cNvPr>
          <p:cNvPicPr>
            <a:picLocks noChangeAspect="1"/>
          </p:cNvPicPr>
          <p:nvPr/>
        </p:nvPicPr>
        <p:blipFill>
          <a:blip r:embed="rId3"/>
          <a:stretch>
            <a:fillRect/>
          </a:stretch>
        </p:blipFill>
        <p:spPr>
          <a:xfrm>
            <a:off x="6252448" y="5384363"/>
            <a:ext cx="2125266" cy="2125266"/>
          </a:xfrm>
          <a:prstGeom prst="rect">
            <a:avLst/>
          </a:prstGeom>
        </p:spPr>
      </p:pic>
      <p:sp>
        <p:nvSpPr>
          <p:cNvPr id="10" name="Text 5"/>
          <p:cNvSpPr/>
          <p:nvPr/>
        </p:nvSpPr>
        <p:spPr>
          <a:xfrm>
            <a:off x="5880497" y="7686675"/>
            <a:ext cx="2869168" cy="226695"/>
          </a:xfrm>
          <a:prstGeom prst="rect">
            <a:avLst/>
          </a:prstGeom>
          <a:noFill/>
          <a:ln/>
        </p:spPr>
        <p:txBody>
          <a:bodyPr wrap="none" lIns="0" tIns="0" rIns="0" bIns="0" rtlCol="0" anchor="t"/>
          <a:lstStyle/>
          <a:p>
            <a:pPr algn="ctr" indent="0" marL="0">
              <a:lnSpc>
                <a:spcPts val="1750"/>
              </a:lnSpc>
              <a:buNone/>
            </a:pPr>
            <a:r>
              <a:rPr lang="en-US" sz="1100" dirty="0">
                <a:solidFill>
                  <a:srgbClr val="2B4150"/>
                </a:solidFill>
                <a:latin typeface="Source Sans 3" pitchFamily="34" charset="0"/>
                <a:ea typeface="Source Sans 3" pitchFamily="34" charset="-122"/>
                <a:cs typeface="Source Sans 3" pitchFamily="34" charset="-120"/>
              </a:rPr>
              <a:t>Average Purchase Amount</a:t>
            </a:r>
            <a:endParaRPr lang="en-US" sz="1100" dirty="0"/>
          </a:p>
        </p:txBody>
      </p:sp>
      <p:sp>
        <p:nvSpPr>
          <p:cNvPr id="11" name="Text 6"/>
          <p:cNvSpPr/>
          <p:nvPr/>
        </p:nvSpPr>
        <p:spPr>
          <a:xfrm>
            <a:off x="9489877" y="6269831"/>
            <a:ext cx="1742718" cy="354211"/>
          </a:xfrm>
          <a:prstGeom prst="rect">
            <a:avLst/>
          </a:prstGeom>
          <a:noFill/>
          <a:ln/>
        </p:spPr>
        <p:txBody>
          <a:bodyPr wrap="none" lIns="0" tIns="0" rIns="0" bIns="0" rtlCol="0" anchor="t"/>
          <a:lstStyle/>
          <a:p>
            <a:pPr algn="ctr" indent="0" marL="0">
              <a:lnSpc>
                <a:spcPts val="2750"/>
              </a:lnSpc>
              <a:buNone/>
            </a:pPr>
            <a:r>
              <a:rPr lang="en-US" sz="2750" dirty="0">
                <a:solidFill>
                  <a:srgbClr val="2B4150"/>
                </a:solidFill>
                <a:latin typeface="MuseoModerno Medium" pitchFamily="34" charset="0"/>
                <a:ea typeface="MuseoModerno Medium" pitchFamily="34" charset="-122"/>
                <a:cs typeface="MuseoModerno Medium" pitchFamily="34" charset="-120"/>
              </a:rPr>
              <a:t>3.77</a:t>
            </a:r>
            <a:endParaRPr lang="en-US" sz="2750" dirty="0"/>
          </a:p>
        </p:txBody>
      </p:sp>
      <p:pic>
        <p:nvPicPr>
          <p:cNvPr id="12" name="Image 3" descr="preencoded.png">    </p:cNvPr>
          <p:cNvPicPr>
            <a:picLocks noChangeAspect="1"/>
          </p:cNvPicPr>
          <p:nvPr/>
        </p:nvPicPr>
        <p:blipFill>
          <a:blip r:embed="rId4"/>
          <a:stretch>
            <a:fillRect/>
          </a:stretch>
        </p:blipFill>
        <p:spPr>
          <a:xfrm>
            <a:off x="9298662" y="5384363"/>
            <a:ext cx="2125266" cy="2125266"/>
          </a:xfrm>
          <a:prstGeom prst="rect">
            <a:avLst/>
          </a:prstGeom>
        </p:spPr>
      </p:pic>
      <p:sp>
        <p:nvSpPr>
          <p:cNvPr id="13" name="Text 7"/>
          <p:cNvSpPr/>
          <p:nvPr/>
        </p:nvSpPr>
        <p:spPr>
          <a:xfrm>
            <a:off x="8926711" y="7686675"/>
            <a:ext cx="2869168" cy="226695"/>
          </a:xfrm>
          <a:prstGeom prst="rect">
            <a:avLst/>
          </a:prstGeom>
          <a:noFill/>
          <a:ln/>
        </p:spPr>
        <p:txBody>
          <a:bodyPr wrap="none" lIns="0" tIns="0" rIns="0" bIns="0" rtlCol="0" anchor="t"/>
          <a:lstStyle/>
          <a:p>
            <a:pPr algn="ctr" indent="0" marL="0">
              <a:lnSpc>
                <a:spcPts val="1750"/>
              </a:lnSpc>
              <a:buNone/>
            </a:pPr>
            <a:r>
              <a:rPr lang="en-US" sz="1100" dirty="0">
                <a:solidFill>
                  <a:srgbClr val="2B4150"/>
                </a:solidFill>
                <a:latin typeface="Source Sans 3" pitchFamily="34" charset="0"/>
                <a:ea typeface="Source Sans 3" pitchFamily="34" charset="-122"/>
                <a:cs typeface="Source Sans 3" pitchFamily="34" charset="-120"/>
              </a:rPr>
              <a:t>Average Review Rating</a:t>
            </a:r>
            <a:endParaRPr lang="en-US" sz="11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93790" y="1260634"/>
            <a:ext cx="6015038" cy="708779"/>
          </a:xfrm>
          <a:prstGeom prst="rect">
            <a:avLst/>
          </a:prstGeom>
          <a:noFill/>
          <a:ln/>
        </p:spPr>
        <p:txBody>
          <a:bodyPr wrap="none" lIns="0" tIns="0" rIns="0" bIns="0" rtlCol="0" anchor="t"/>
          <a:lstStyle/>
          <a:p>
            <a:pPr algn="l" indent="0" marL="0">
              <a:lnSpc>
                <a:spcPts val="5550"/>
              </a:lnSpc>
              <a:buNone/>
            </a:pPr>
            <a:r>
              <a:rPr lang="en-US" sz="4450" dirty="0">
                <a:solidFill>
                  <a:srgbClr val="124E73"/>
                </a:solidFill>
                <a:latin typeface="MuseoModerno Medium" pitchFamily="34" charset="0"/>
                <a:ea typeface="MuseoModerno Medium" pitchFamily="34" charset="-122"/>
                <a:cs typeface="MuseoModerno Medium" pitchFamily="34" charset="-120"/>
              </a:rPr>
              <a:t>Dashboard Highlights</a:t>
            </a:r>
            <a:endParaRPr lang="en-US" sz="4450" dirty="0"/>
          </a:p>
        </p:txBody>
      </p:sp>
      <p:sp>
        <p:nvSpPr>
          <p:cNvPr id="3" name="Text 1"/>
          <p:cNvSpPr/>
          <p:nvPr/>
        </p:nvSpPr>
        <p:spPr>
          <a:xfrm>
            <a:off x="793790" y="2536388"/>
            <a:ext cx="3402330" cy="425291"/>
          </a:xfrm>
          <a:prstGeom prst="rect">
            <a:avLst/>
          </a:prstGeom>
          <a:noFill/>
          <a:ln/>
        </p:spPr>
        <p:txBody>
          <a:bodyPr wrap="none" lIns="0" tIns="0" rIns="0" bIns="0" rtlCol="0" anchor="t"/>
          <a:lstStyle/>
          <a:p>
            <a:pPr algn="l" indent="0" marL="0">
              <a:lnSpc>
                <a:spcPts val="3300"/>
              </a:lnSpc>
              <a:buNone/>
            </a:pPr>
            <a:r>
              <a:rPr lang="en-US" sz="2650" dirty="0">
                <a:solidFill>
                  <a:srgbClr val="124E73"/>
                </a:solidFill>
                <a:latin typeface="MuseoModerno Medium" pitchFamily="34" charset="0"/>
                <a:ea typeface="MuseoModerno Medium" pitchFamily="34" charset="-122"/>
                <a:cs typeface="MuseoModerno Medium" pitchFamily="34" charset="-120"/>
              </a:rPr>
              <a:t>Subscription Status</a:t>
            </a:r>
            <a:endParaRPr lang="en-US" sz="2650" dirty="0"/>
          </a:p>
        </p:txBody>
      </p:sp>
      <p:pic>
        <p:nvPicPr>
          <p:cNvPr id="4" name="Image 0" descr="preencoded.png">    </p:cNvPr>
          <p:cNvPicPr>
            <a:picLocks noChangeAspect="1"/>
          </p:cNvPicPr>
          <p:nvPr/>
        </p:nvPicPr>
        <p:blipFill>
          <a:blip r:embed="rId1"/>
          <a:stretch>
            <a:fillRect/>
          </a:stretch>
        </p:blipFill>
        <p:spPr>
          <a:xfrm>
            <a:off x="793790" y="3216831"/>
            <a:ext cx="6244709" cy="3239691"/>
          </a:xfrm>
          <a:prstGeom prst="rect">
            <a:avLst/>
          </a:prstGeom>
        </p:spPr>
      </p:pic>
      <p:sp>
        <p:nvSpPr>
          <p:cNvPr id="5" name="Shape 2"/>
          <p:cNvSpPr/>
          <p:nvPr/>
        </p:nvSpPr>
        <p:spPr>
          <a:xfrm>
            <a:off x="3246001" y="6487001"/>
            <a:ext cx="226814" cy="226814"/>
          </a:xfrm>
          <a:prstGeom prst="roundRect">
            <a:avLst>
              <a:gd name="adj" fmla="val 8063"/>
            </a:avLst>
          </a:prstGeom>
          <a:solidFill>
            <a:srgbClr val="162A36"/>
          </a:solidFill>
          <a:ln/>
        </p:spPr>
      </p:sp>
      <p:sp>
        <p:nvSpPr>
          <p:cNvPr id="6" name="Text 3"/>
          <p:cNvSpPr/>
          <p:nvPr/>
        </p:nvSpPr>
        <p:spPr>
          <a:xfrm>
            <a:off x="3533775" y="6487001"/>
            <a:ext cx="306110" cy="226814"/>
          </a:xfrm>
          <a:prstGeom prst="rect">
            <a:avLst/>
          </a:prstGeom>
          <a:noFill/>
          <a:ln/>
        </p:spPr>
        <p:txBody>
          <a:bodyPr wrap="none" lIns="0" tIns="0" rIns="0" bIns="0" rtlCol="0" anchor="t"/>
          <a:lstStyle/>
          <a:p>
            <a:pPr algn="l" indent="0" marL="0">
              <a:lnSpc>
                <a:spcPts val="1750"/>
              </a:lnSpc>
              <a:buNone/>
            </a:pPr>
            <a:r>
              <a:rPr lang="en-US" sz="1750" dirty="0">
                <a:solidFill>
                  <a:srgbClr val="2B4150"/>
                </a:solidFill>
                <a:latin typeface="Source Sans 3" pitchFamily="34" charset="0"/>
                <a:ea typeface="Source Sans 3" pitchFamily="34" charset="-122"/>
                <a:cs typeface="Source Sans 3" pitchFamily="34" charset="-120"/>
              </a:rPr>
              <a:t>Yes</a:t>
            </a:r>
            <a:endParaRPr lang="en-US" sz="1750" dirty="0"/>
          </a:p>
        </p:txBody>
      </p:sp>
      <p:sp>
        <p:nvSpPr>
          <p:cNvPr id="7" name="Shape 4"/>
          <p:cNvSpPr/>
          <p:nvPr/>
        </p:nvSpPr>
        <p:spPr>
          <a:xfrm>
            <a:off x="3992285" y="6487001"/>
            <a:ext cx="226814" cy="226814"/>
          </a:xfrm>
          <a:prstGeom prst="roundRect">
            <a:avLst>
              <a:gd name="adj" fmla="val 8063"/>
            </a:avLst>
          </a:prstGeom>
          <a:solidFill>
            <a:srgbClr val="4C8DB6"/>
          </a:solidFill>
          <a:ln/>
        </p:spPr>
      </p:sp>
      <p:sp>
        <p:nvSpPr>
          <p:cNvPr id="8" name="Text 5"/>
          <p:cNvSpPr/>
          <p:nvPr/>
        </p:nvSpPr>
        <p:spPr>
          <a:xfrm>
            <a:off x="4280059" y="6487001"/>
            <a:ext cx="269558" cy="226814"/>
          </a:xfrm>
          <a:prstGeom prst="rect">
            <a:avLst/>
          </a:prstGeom>
          <a:noFill/>
          <a:ln/>
        </p:spPr>
        <p:txBody>
          <a:bodyPr wrap="none" lIns="0" tIns="0" rIns="0" bIns="0" rtlCol="0" anchor="t"/>
          <a:lstStyle/>
          <a:p>
            <a:pPr algn="l" indent="0" marL="0">
              <a:lnSpc>
                <a:spcPts val="1750"/>
              </a:lnSpc>
              <a:buNone/>
            </a:pPr>
            <a:r>
              <a:rPr lang="en-US" sz="1750" dirty="0">
                <a:solidFill>
                  <a:srgbClr val="2B4150"/>
                </a:solidFill>
                <a:latin typeface="Source Sans 3" pitchFamily="34" charset="0"/>
                <a:ea typeface="Source Sans 3" pitchFamily="34" charset="-122"/>
                <a:cs typeface="Source Sans 3" pitchFamily="34" charset="-120"/>
              </a:rPr>
              <a:t>No</a:t>
            </a:r>
            <a:endParaRPr lang="en-US" sz="1750" dirty="0"/>
          </a:p>
        </p:txBody>
      </p:sp>
      <p:sp>
        <p:nvSpPr>
          <p:cNvPr id="9" name="Text 6"/>
          <p:cNvSpPr/>
          <p:nvPr/>
        </p:nvSpPr>
        <p:spPr>
          <a:xfrm>
            <a:off x="7599521" y="2536388"/>
            <a:ext cx="3505795" cy="425291"/>
          </a:xfrm>
          <a:prstGeom prst="rect">
            <a:avLst/>
          </a:prstGeom>
          <a:noFill/>
          <a:ln/>
        </p:spPr>
        <p:txBody>
          <a:bodyPr wrap="none" lIns="0" tIns="0" rIns="0" bIns="0" rtlCol="0" anchor="t"/>
          <a:lstStyle/>
          <a:p>
            <a:pPr algn="l" indent="0" marL="0">
              <a:lnSpc>
                <a:spcPts val="3300"/>
              </a:lnSpc>
              <a:buNone/>
            </a:pPr>
            <a:r>
              <a:rPr lang="en-US" sz="2650" dirty="0">
                <a:solidFill>
                  <a:srgbClr val="124E73"/>
                </a:solidFill>
                <a:latin typeface="MuseoModerno Medium" pitchFamily="34" charset="0"/>
                <a:ea typeface="MuseoModerno Medium" pitchFamily="34" charset="-122"/>
                <a:cs typeface="MuseoModerno Medium" pitchFamily="34" charset="-120"/>
              </a:rPr>
              <a:t>Revenue by Category</a:t>
            </a:r>
            <a:endParaRPr lang="en-US" sz="2650" dirty="0"/>
          </a:p>
        </p:txBody>
      </p:sp>
      <p:pic>
        <p:nvPicPr>
          <p:cNvPr id="10" name="Image 1" descr="preencoded.png">    </p:cNvPr>
          <p:cNvPicPr>
            <a:picLocks noChangeAspect="1"/>
          </p:cNvPicPr>
          <p:nvPr/>
        </p:nvPicPr>
        <p:blipFill>
          <a:blip r:embed="rId2"/>
          <a:stretch>
            <a:fillRect/>
          </a:stretch>
        </p:blipFill>
        <p:spPr>
          <a:xfrm>
            <a:off x="7599521" y="3216831"/>
            <a:ext cx="6244709" cy="3496985"/>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2026-01-11T23:39:27Z</dcterms:created>
  <dcterms:modified xsi:type="dcterms:W3CDTF">2026-01-11T23:39:27Z</dcterms:modified>
</cp:coreProperties>
</file>